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3" r:id="rId3"/>
    <p:sldId id="326" r:id="rId4"/>
    <p:sldId id="297" r:id="rId5"/>
    <p:sldId id="298" r:id="rId6"/>
    <p:sldId id="335" r:id="rId7"/>
    <p:sldId id="336" r:id="rId8"/>
    <p:sldId id="325" r:id="rId9"/>
    <p:sldId id="330" r:id="rId10"/>
    <p:sldId id="302" r:id="rId11"/>
    <p:sldId id="327" r:id="rId12"/>
    <p:sldId id="328" r:id="rId13"/>
    <p:sldId id="329" r:id="rId14"/>
    <p:sldId id="333" r:id="rId15"/>
    <p:sldId id="274" r:id="rId16"/>
    <p:sldId id="278" r:id="rId17"/>
  </p:sldIdLst>
  <p:sldSz cx="9144000" cy="6858000" type="screen4x3"/>
  <p:notesSz cx="6858000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004B"/>
    <a:srgbClr val="BF002A"/>
    <a:srgbClr val="EC6200"/>
    <a:srgbClr val="ECBC00"/>
    <a:srgbClr val="AEA700"/>
    <a:srgbClr val="CDD30F"/>
    <a:srgbClr val="0087B2"/>
    <a:srgbClr val="3D4100"/>
    <a:srgbClr val="1D3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9" autoAdjust="0"/>
    <p:restoredTop sz="92817" autoAdjust="0"/>
  </p:normalViewPr>
  <p:slideViewPr>
    <p:cSldViewPr>
      <p:cViewPr varScale="1">
        <p:scale>
          <a:sx n="53" d="100"/>
          <a:sy n="53" d="100"/>
        </p:scale>
        <p:origin x="931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06.01.2021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06.01.2021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1" y="4715154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4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0A5312-52EC-42D0-822E-0AC47FB36FCF}" type="datetime1">
              <a:rPr lang="de-DE" smtClean="0"/>
              <a:pPr/>
              <a:t>06.01.2021</a:t>
            </a:fld>
            <a:endParaRPr lang="de-DE"/>
          </a:p>
        </p:txBody>
      </p: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</a:p>
        </p:txBody>
      </p:sp>
      <p:grpSp>
        <p:nvGrpSpPr>
          <p:cNvPr id="13" name="Group 27"/>
          <p:cNvGrpSpPr>
            <a:grpSpLocks/>
          </p:cNvGrpSpPr>
          <p:nvPr userDrawn="1"/>
        </p:nvGrpSpPr>
        <p:grpSpPr bwMode="auto">
          <a:xfrm>
            <a:off x="0" y="1"/>
            <a:ext cx="9144000" cy="6858000"/>
            <a:chOff x="0" y="0"/>
            <a:chExt cx="5760" cy="4320"/>
          </a:xfrm>
        </p:grpSpPr>
        <p:pic>
          <p:nvPicPr>
            <p:cNvPr id="14" name="Picture 2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3007"/>
              <a:ext cx="3065" cy="1313"/>
            </a:xfrm>
            <a:prstGeom prst="rect">
              <a:avLst/>
            </a:prstGeom>
            <a:noFill/>
          </p:spPr>
        </p:pic>
        <p:sp>
          <p:nvSpPr>
            <p:cNvPr id="15" name="Rectangle 15"/>
            <p:cNvSpPr>
              <a:spLocks noChangeArrowheads="1"/>
            </p:cNvSpPr>
            <p:nvPr userDrawn="1"/>
          </p:nvSpPr>
          <p:spPr bwMode="auto">
            <a:xfrm>
              <a:off x="2" y="0"/>
              <a:ext cx="5758" cy="28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/>
              <a:endParaRPr lang="de-DE"/>
            </a:p>
          </p:txBody>
        </p:sp>
      </p:grpSp>
      <p:sp>
        <p:nvSpPr>
          <p:cNvPr id="16" name="Rechteck 15"/>
          <p:cNvSpPr/>
          <p:nvPr userDrawn="1"/>
        </p:nvSpPr>
        <p:spPr>
          <a:xfrm>
            <a:off x="3143240" y="4572008"/>
            <a:ext cx="6000760" cy="928694"/>
          </a:xfrm>
          <a:prstGeom prst="rect">
            <a:avLst/>
          </a:prstGeom>
          <a:solidFill>
            <a:srgbClr val="9C0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3071842" y="2132856"/>
            <a:ext cx="5892646" cy="5000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2800" baseline="0">
                <a:latin typeface="Verdana" pitchFamily="34" charset="0"/>
              </a:defRPr>
            </a:lvl1pPr>
          </a:lstStyle>
          <a:p>
            <a:pPr lvl="0"/>
            <a:r>
              <a:rPr lang="de-DE" dirty="0"/>
              <a:t>Warum </a:t>
            </a:r>
            <a:r>
              <a:rPr lang="de-DE" dirty="0" err="1"/>
              <a:t>Slavistik</a:t>
            </a:r>
            <a:r>
              <a:rPr lang="de-DE" dirty="0"/>
              <a:t> studieren?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3071802" y="2632922"/>
            <a:ext cx="5892686" cy="50006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de-DE" dirty="0"/>
              <a:t>Regensburger Hochschultag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071813" y="3398838"/>
            <a:ext cx="6072187" cy="123110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de-DE">
                <a:latin typeface="Verdana" pitchFamily="34" charset="0"/>
              </a:rPr>
              <a:t>Institut für </a:t>
            </a:r>
            <a:r>
              <a:rPr lang="de-DE" err="1">
                <a:latin typeface="Verdana" pitchFamily="34" charset="0"/>
              </a:rPr>
              <a:t>Slavistik</a:t>
            </a:r>
            <a:endParaRPr lang="de-DE">
              <a:latin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de-DE" sz="1400" b="1">
                <a:latin typeface="Verdana" pitchFamily="34" charset="0"/>
              </a:rPr>
              <a:t>FAKULTÄT FÜR SPRACH-, LITERATUR- UND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de-DE" sz="1400" b="1">
                <a:latin typeface="Verdana" pitchFamily="34" charset="0"/>
              </a:rPr>
              <a:t>KULTURWISSENSCHAFTEN</a:t>
            </a:r>
          </a:p>
          <a:p>
            <a:pPr>
              <a:defRPr/>
            </a:pPr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332000" y="1501200"/>
            <a:ext cx="7188200" cy="696912"/>
          </a:xfrm>
          <a:prstGeom prst="rect">
            <a:avLst/>
          </a:prstGeo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7200800" cy="396044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000" b="0" baseline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0173"/>
            <a:ext cx="7355160" cy="506449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331640" y="2340000"/>
            <a:ext cx="3600400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2000" b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6056" y="2340000"/>
            <a:ext cx="3610744" cy="4032448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2000" b="0" baseline="0"/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33872" y="2130425"/>
            <a:ext cx="7198568" cy="1470025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7272808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1501200"/>
            <a:ext cx="3008313" cy="95842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31640" y="2731244"/>
            <a:ext cx="3008313" cy="3362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"/>
          </p:nvPr>
        </p:nvSpPr>
        <p:spPr>
          <a:xfrm>
            <a:off x="4499992" y="1501200"/>
            <a:ext cx="3744416" cy="4592096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 sz="2400" b="1">
                <a:latin typeface="Verdana" pitchFamily="34" charset="0"/>
              </a:defRPr>
            </a:lvl1pPr>
            <a:lvl2pPr>
              <a:defRPr sz="1600" b="0"/>
            </a:lvl2pPr>
            <a:lvl3pPr>
              <a:defRPr sz="1600" b="0"/>
            </a:lvl3pPr>
            <a:lvl4pPr>
              <a:defRPr sz="1600" b="0"/>
            </a:lvl4pPr>
            <a:lvl5pPr>
              <a:defRPr sz="16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sp>
        <p:nvSpPr>
          <p:cNvPr id="9" name="Rectangle 10"/>
          <p:cNvSpPr>
            <a:spLocks noChangeAspect="1" noChangeArrowheads="1"/>
          </p:cNvSpPr>
          <p:nvPr userDrawn="1"/>
        </p:nvSpPr>
        <p:spPr bwMode="auto">
          <a:xfrm>
            <a:off x="1331913" y="0"/>
            <a:ext cx="3906044" cy="4619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5237957" y="0"/>
            <a:ext cx="3906044" cy="461963"/>
          </a:xfrm>
          <a:prstGeom prst="rect">
            <a:avLst/>
          </a:prstGeom>
          <a:solidFill>
            <a:srgbClr val="9C004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Rectangle 16"/>
          <p:cNvSpPr txBox="1">
            <a:spLocks noChangeArrowheads="1"/>
          </p:cNvSpPr>
          <p:nvPr userDrawn="1"/>
        </p:nvSpPr>
        <p:spPr bwMode="auto">
          <a:xfrm>
            <a:off x="5273675" y="549275"/>
            <a:ext cx="369093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>
                <a:latin typeface="Verdana" pitchFamily="34" charset="0"/>
              </a:rPr>
              <a:t>Institut für </a:t>
            </a:r>
            <a:r>
              <a:rPr lang="de-DE" err="1">
                <a:latin typeface="Verdana" pitchFamily="34" charset="0"/>
              </a:rPr>
              <a:t>Slavistik</a:t>
            </a:r>
            <a:endParaRPr lang="de-DE" b="0">
              <a:latin typeface="Verdana" pitchFamily="34" charset="0"/>
            </a:endParaRPr>
          </a:p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>
                <a:latin typeface="Verdana" pitchFamily="34" charset="0"/>
              </a:rPr>
              <a:t>FAKULTÄT FÜR SPRACH-, LITERATUR- UND</a:t>
            </a:r>
          </a:p>
          <a:p>
            <a:pPr>
              <a:lnSpc>
                <a:spcPct val="100000"/>
              </a:lnSpc>
              <a:spcAft>
                <a:spcPts val="300"/>
              </a:spcAft>
              <a:defRPr/>
            </a:pPr>
            <a:r>
              <a:rPr lang="de-DE" sz="1000">
                <a:latin typeface="Verdana" pitchFamily="34" charset="0"/>
              </a:rPr>
              <a:t>KULTURWISSENSCHAFTEN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b="1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16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fif"/><Relationship Id="rId4" Type="http://schemas.openxmlformats.org/officeDocument/2006/relationships/image" Target="../media/image19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fif"/><Relationship Id="rId4" Type="http://schemas.openxmlformats.org/officeDocument/2006/relationships/image" Target="../media/image31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enata.pavlova@sprachlit.uni-regensburg.de" TargetMode="External"/><Relationship Id="rId2" Type="http://schemas.openxmlformats.org/officeDocument/2006/relationships/hyperlink" Target="http://www.uni-regensburg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7" Type="http://schemas.openxmlformats.org/officeDocument/2006/relationships/image" Target="../media/image13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fif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>
          <a:xfrm>
            <a:off x="3059832" y="2060848"/>
            <a:ext cx="5892646" cy="500066"/>
          </a:xfrm>
        </p:spPr>
        <p:txBody>
          <a:bodyPr/>
          <a:lstStyle/>
          <a:p>
            <a:r>
              <a:rPr lang="sk-SK" sz="2800" dirty="0" smtClean="0"/>
              <a:t>SLOVAKICUM</a:t>
            </a:r>
          </a:p>
          <a:p>
            <a:endParaRPr lang="de-DE" sz="28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792" cy="1844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Politik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sk-SK" dirty="0" err="1" smtClean="0">
                <a:latin typeface="Frutiger Next LT W1G" pitchFamily="34" charset="0"/>
              </a:rPr>
              <a:t>Politisches</a:t>
            </a:r>
            <a:r>
              <a:rPr lang="sk-SK" dirty="0" smtClean="0">
                <a:latin typeface="Frutiger Next LT W1G" pitchFamily="34" charset="0"/>
              </a:rPr>
              <a:t> </a:t>
            </a:r>
            <a:r>
              <a:rPr lang="sk-SK" dirty="0" err="1">
                <a:latin typeface="Frutiger Next LT W1G" pitchFamily="34" charset="0"/>
              </a:rPr>
              <a:t>System</a:t>
            </a:r>
            <a:r>
              <a:rPr lang="sk-SK" dirty="0">
                <a:latin typeface="Frutiger Next LT W1G" pitchFamily="34" charset="0"/>
              </a:rPr>
              <a:t>: </a:t>
            </a:r>
            <a:r>
              <a:rPr lang="sk-SK" dirty="0" err="1">
                <a:latin typeface="Frutiger Next LT W1G" pitchFamily="34" charset="0"/>
              </a:rPr>
              <a:t>parlamentarische</a:t>
            </a:r>
            <a:r>
              <a:rPr lang="sk-SK" dirty="0">
                <a:latin typeface="Frutiger Next LT W1G" pitchFamily="34" charset="0"/>
              </a:rPr>
              <a:t> </a:t>
            </a:r>
            <a:r>
              <a:rPr lang="sk-SK" dirty="0" err="1">
                <a:latin typeface="Frutiger Next LT W1G" pitchFamily="34" charset="0"/>
              </a:rPr>
              <a:t>Demokratie</a:t>
            </a:r>
            <a:endParaRPr lang="de-DE" dirty="0">
              <a:latin typeface="Frutiger Next LT W1G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Frutiger Next LT W1G" pitchFamily="34" charset="0"/>
              </a:rPr>
              <a:t>Präsidentin</a:t>
            </a:r>
            <a:r>
              <a:rPr lang="de-DE" b="1" dirty="0">
                <a:latin typeface="Frutiger Next LT W1G" pitchFamily="34" charset="0"/>
              </a:rPr>
              <a:t>: Zuzana </a:t>
            </a:r>
            <a:r>
              <a:rPr lang="sk-SK" b="1" dirty="0" err="1">
                <a:latin typeface="Frutiger Next LT W1G" pitchFamily="34" charset="0"/>
              </a:rPr>
              <a:t>Čaputová</a:t>
            </a:r>
            <a:endParaRPr lang="sk-SK" b="1" dirty="0">
              <a:latin typeface="Frutiger Next LT W1G" pitchFamily="34" charset="0"/>
            </a:endParaRPr>
          </a:p>
          <a:p>
            <a:pPr marL="342000">
              <a:buFont typeface="Arial" pitchFamily="34" charset="0"/>
              <a:buChar char="•"/>
            </a:pPr>
            <a:r>
              <a:rPr lang="sk-SK" dirty="0" err="1">
                <a:latin typeface="Frutiger Next LT W1G" pitchFamily="34" charset="0"/>
              </a:rPr>
              <a:t>Premierminister</a:t>
            </a:r>
            <a:r>
              <a:rPr lang="sk-SK" dirty="0">
                <a:latin typeface="Frutiger Next LT W1G" pitchFamily="34" charset="0"/>
              </a:rPr>
              <a:t>: </a:t>
            </a:r>
            <a:r>
              <a:rPr lang="sk-SK" b="1" dirty="0">
                <a:latin typeface="Frutiger Next LT W1G" pitchFamily="34" charset="0"/>
              </a:rPr>
              <a:t>Igor </a:t>
            </a:r>
            <a:r>
              <a:rPr lang="sk-SK" b="1" dirty="0" smtClean="0">
                <a:latin typeface="Frutiger Next LT W1G" pitchFamily="34" charset="0"/>
              </a:rPr>
              <a:t>Matovič</a:t>
            </a:r>
            <a:endParaRPr lang="de-DE" dirty="0">
              <a:latin typeface="Frutiger Next LT W1G" pitchFamily="34" charset="0"/>
            </a:endParaRPr>
          </a:p>
        </p:txBody>
      </p:sp>
      <p:pic>
        <p:nvPicPr>
          <p:cNvPr id="4" name="Picture 1" descr="C:\Users\LocalAdmin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581" y="3935540"/>
            <a:ext cx="2304256" cy="1800200"/>
          </a:xfrm>
          <a:prstGeom prst="rect">
            <a:avLst/>
          </a:prstGeom>
          <a:noFill/>
        </p:spPr>
      </p:pic>
      <p:pic>
        <p:nvPicPr>
          <p:cNvPr id="5" name="Picture 2" descr="C:\Users\LocalAdmin\Desktop\matov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990347"/>
            <a:ext cx="2590800" cy="1762125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2123728" y="6021288"/>
            <a:ext cx="178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Zuzana </a:t>
            </a:r>
            <a:r>
              <a:rPr lang="sk-SK" dirty="0" err="1" smtClean="0"/>
              <a:t>Čaputová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6084168" y="602128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800808" y="58052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Igor </a:t>
            </a:r>
            <a:r>
              <a:rPr lang="sk-SK" dirty="0"/>
              <a:t>M</a:t>
            </a:r>
            <a:r>
              <a:rPr lang="sk-SK" dirty="0" smtClean="0"/>
              <a:t>atovič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Landeskunde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ea typeface="Verdana" panose="020B0604030504040204" pitchFamily="34" charset="0"/>
              </a:rPr>
              <a:t>Bruttoinlandsprodukt (BIP) pro Kopf (2019): </a:t>
            </a:r>
          </a:p>
          <a:p>
            <a:pPr indent="0"/>
            <a:r>
              <a:rPr lang="sk-SK" b="1" dirty="0" smtClean="0">
                <a:ea typeface="Verdana" panose="020B0604030504040204" pitchFamily="34" charset="0"/>
              </a:rPr>
              <a:t>    </a:t>
            </a:r>
            <a:r>
              <a:rPr lang="de-DE" b="1" dirty="0" smtClean="0">
                <a:ea typeface="Verdana" panose="020B0604030504040204" pitchFamily="34" charset="0"/>
              </a:rPr>
              <a:t>22 </a:t>
            </a:r>
            <a:r>
              <a:rPr lang="de-DE" b="1" dirty="0">
                <a:ea typeface="Verdana" panose="020B0604030504040204" pitchFamily="34" charset="0"/>
              </a:rPr>
              <a:t>896 </a:t>
            </a:r>
            <a:r>
              <a:rPr lang="de-DE" b="1" dirty="0" smtClean="0">
                <a:ea typeface="Verdana" panose="020B0604030504040204" pitchFamily="34" charset="0"/>
              </a:rPr>
              <a:t>€</a:t>
            </a:r>
            <a:endParaRPr lang="de-DE" b="1" dirty="0">
              <a:ea typeface="Verdana" panose="020B060403050404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ESET</a:t>
            </a:r>
            <a:r>
              <a:rPr lang="de-DE" dirty="0"/>
              <a:t>: gegründet 1992 in Bratislava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ist </a:t>
            </a:r>
            <a:r>
              <a:rPr lang="de-DE" dirty="0"/>
              <a:t>ein globaler Entwickler und Hersteller von </a:t>
            </a:r>
            <a:r>
              <a:rPr lang="sk-SK" dirty="0" smtClean="0"/>
              <a:t>  </a:t>
            </a:r>
            <a:r>
              <a:rPr lang="de-DE" dirty="0" smtClean="0"/>
              <a:t>sicherheitstechnischen </a:t>
            </a:r>
            <a:r>
              <a:rPr lang="de-DE" dirty="0"/>
              <a:t>Softwarelösungen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  <a:p>
            <a:pPr>
              <a:buFont typeface="Arial" panose="020B0604020202020204" pitchFamily="34" charset="0"/>
              <a:buChar char="•"/>
            </a:pPr>
            <a:r>
              <a:rPr lang="sk-SK" dirty="0" err="1"/>
              <a:t>Weltrekord</a:t>
            </a:r>
            <a:r>
              <a:rPr lang="sk-SK" dirty="0"/>
              <a:t> </a:t>
            </a:r>
            <a:r>
              <a:rPr lang="de-DE" dirty="0"/>
              <a:t>für ESET:</a:t>
            </a:r>
          </a:p>
          <a:p>
            <a:pPr indent="0"/>
            <a:r>
              <a:rPr lang="de-DE" dirty="0"/>
              <a:t>    </a:t>
            </a:r>
            <a:r>
              <a:rPr lang="sk-SK" b="1" dirty="0"/>
              <a:t>60  VB100 </a:t>
            </a:r>
            <a:r>
              <a:rPr lang="sk-SK" b="1" dirty="0" err="1"/>
              <a:t>Award</a:t>
            </a:r>
            <a:r>
              <a:rPr lang="de-DE" b="1" dirty="0"/>
              <a:t>s</a:t>
            </a:r>
          </a:p>
          <a:p>
            <a:pPr indent="0"/>
            <a:r>
              <a:rPr lang="de-DE" dirty="0"/>
              <a:t>    des renommierten                                                      </a:t>
            </a:r>
          </a:p>
          <a:p>
            <a:pPr indent="0"/>
            <a:r>
              <a:rPr lang="de-DE" dirty="0"/>
              <a:t>    Fachmagazins Virus Bulletin</a:t>
            </a:r>
          </a:p>
          <a:p>
            <a:pPr indent="0"/>
            <a:endParaRPr lang="de-DE" dirty="0"/>
          </a:p>
          <a:p>
            <a:pPr marL="342900">
              <a:buFont typeface="Arial" panose="020B0604020202020204" pitchFamily="34" charset="0"/>
              <a:buChar char="•"/>
            </a:pPr>
            <a:endParaRPr lang="sk-SK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61048"/>
            <a:ext cx="3606169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1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Autoland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000">
              <a:buFont typeface="Arial" pitchFamily="34" charset="0"/>
              <a:buChar char="•"/>
            </a:pPr>
            <a:r>
              <a:rPr lang="de-DE" dirty="0" err="1">
                <a:latin typeface="Frutiger Next LT W1G" pitchFamily="34" charset="0"/>
              </a:rPr>
              <a:t>Slovakei</a:t>
            </a:r>
            <a:r>
              <a:rPr lang="de-DE" dirty="0">
                <a:latin typeface="Frutiger Next LT W1G" pitchFamily="34" charset="0"/>
              </a:rPr>
              <a:t> - die weltweit höchste Pro-Kopf-Produktion von      Fahrzeugen</a:t>
            </a:r>
          </a:p>
          <a:p>
            <a:pPr>
              <a:buFont typeface="Arial" pitchFamily="34" charset="0"/>
              <a:buChar char="•"/>
            </a:pPr>
            <a:endParaRPr lang="de-DE" dirty="0">
              <a:latin typeface="Frutiger Next LT W1G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26" y="3472821"/>
            <a:ext cx="2143125" cy="21336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434721"/>
            <a:ext cx="2105025" cy="21717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565" y="4868789"/>
            <a:ext cx="2933700" cy="15621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65" y="290085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616" y="1664089"/>
            <a:ext cx="7188200" cy="696912"/>
          </a:xfrm>
        </p:spPr>
        <p:txBody>
          <a:bodyPr/>
          <a:lstStyle/>
          <a:p>
            <a:r>
              <a:rPr lang="sk-SK" dirty="0" smtClean="0"/>
              <a:t>Deutsche </a:t>
            </a:r>
            <a:r>
              <a:rPr lang="sk-SK" dirty="0" err="1" smtClean="0"/>
              <a:t>Unternehmen</a:t>
            </a:r>
            <a:r>
              <a:rPr lang="sk-SK" dirty="0" smtClean="0"/>
              <a:t> in der </a:t>
            </a:r>
            <a:r>
              <a:rPr lang="sk-SK" dirty="0" err="1" smtClean="0"/>
              <a:t>Slovakei</a:t>
            </a: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80" y="4397521"/>
            <a:ext cx="2440529" cy="146431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96" y="2536222"/>
            <a:ext cx="1656184" cy="148706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509" y="4355579"/>
            <a:ext cx="2583774" cy="1552575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611" y="2379562"/>
            <a:ext cx="2381250" cy="1428750"/>
          </a:xfrm>
          <a:prstGeom prst="rect">
            <a:avLst/>
          </a:prstGeom>
        </p:spPr>
      </p:pic>
      <p:pic>
        <p:nvPicPr>
          <p:cNvPr id="12" name="Zástupný objekt pre obsah 11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65262"/>
            <a:ext cx="2762250" cy="165735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6" y="4365104"/>
            <a:ext cx="263546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52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Tourismus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9 Nationalparks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/>
              <a:t>mehr als 100 Burgen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9" y="3278773"/>
            <a:ext cx="3202093" cy="259080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923" y="3278773"/>
            <a:ext cx="3156908" cy="2599136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1446296" y="6093296"/>
            <a:ext cx="214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 smtClean="0"/>
              <a:t>            </a:t>
            </a:r>
            <a:r>
              <a:rPr lang="de-DE" dirty="0" err="1" smtClean="0"/>
              <a:t>Vysok</a:t>
            </a:r>
            <a:r>
              <a:rPr lang="sk-SK" dirty="0" smtClean="0"/>
              <a:t>é Tatry   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5894433" y="633560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724128" y="6335609"/>
            <a:ext cx="2051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        Bojnický zámok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843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2000" y="1501199"/>
            <a:ext cx="7188200" cy="821607"/>
          </a:xfrm>
        </p:spPr>
        <p:txBody>
          <a:bodyPr/>
          <a:lstStyle/>
          <a:p>
            <a:r>
              <a:rPr lang="sk-SK" dirty="0" err="1"/>
              <a:t>Gastronomie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816" y="2154060"/>
            <a:ext cx="2747570" cy="1780693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35123"/>
            <a:ext cx="2627418" cy="1848124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43" y="2229779"/>
            <a:ext cx="2686050" cy="170497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80" y="4483022"/>
            <a:ext cx="2669449" cy="180022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048" y="1283655"/>
            <a:ext cx="2056952" cy="557434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899592" y="3951486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Cesnačka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499992" y="4000272"/>
            <a:ext cx="1921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Bryndzové halušky</a:t>
            </a:r>
            <a:endParaRPr lang="sk-SK" dirty="0"/>
          </a:p>
        </p:txBody>
      </p:sp>
      <p:sp>
        <p:nvSpPr>
          <p:cNvPr id="8" name="BlokTextu 7"/>
          <p:cNvSpPr txBox="1"/>
          <p:nvPr/>
        </p:nvSpPr>
        <p:spPr>
          <a:xfrm>
            <a:off x="1187624" y="62963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Kačica a lokše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4932040" y="626979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Palacinky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698470" y="663912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7714769" y="5927036"/>
            <a:ext cx="400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98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err="1"/>
              <a:t>Slovakicum</a:t>
            </a:r>
            <a:r>
              <a:rPr lang="sk-SK"/>
              <a:t> </a:t>
            </a:r>
            <a:r>
              <a:rPr lang="sk-SK" err="1"/>
              <a:t>Universität</a:t>
            </a:r>
            <a:r>
              <a:rPr lang="sk-SK"/>
              <a:t> </a:t>
            </a:r>
            <a:r>
              <a:rPr lang="sk-SK" err="1"/>
              <a:t>Regensburg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243514" y="2198112"/>
            <a:ext cx="7200800" cy="401794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sk-SK" sz="2900" u="sng" dirty="0">
                <a:hlinkClick r:id="rId2"/>
              </a:rPr>
              <a:t>A</a:t>
            </a:r>
            <a:r>
              <a:rPr lang="sk-SK" sz="2900" u="sng" dirty="0" smtClean="0">
                <a:hlinkClick r:id="rId2"/>
              </a:rPr>
              <a:t>HOJ!</a:t>
            </a:r>
          </a:p>
          <a:p>
            <a:pPr algn="ctr"/>
            <a:endParaRPr lang="sk-SK" sz="2900" u="sng" dirty="0">
              <a:hlinkClick r:id="rId2"/>
            </a:endParaRPr>
          </a:p>
          <a:p>
            <a:endParaRPr lang="sk-SK" u="sng" dirty="0" smtClean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 smtClean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endParaRPr lang="sk-SK" u="sng" dirty="0">
              <a:hlinkClick r:id="rId2"/>
            </a:endParaRPr>
          </a:p>
          <a:p>
            <a:r>
              <a:rPr lang="de-DE" sz="2200" dirty="0">
                <a:hlinkClick r:id="rId2"/>
              </a:rPr>
              <a:t>Kontakt:</a:t>
            </a:r>
            <a:endParaRPr lang="sk-SK" sz="2200" dirty="0">
              <a:hlinkClick r:id="rId2"/>
            </a:endParaRPr>
          </a:p>
          <a:p>
            <a:r>
              <a:rPr lang="sk-SK" sz="2200" dirty="0" smtClean="0"/>
              <a:t>slovakicum@ur.de</a:t>
            </a:r>
            <a:endParaRPr lang="sk-SK" sz="2200" dirty="0"/>
          </a:p>
          <a:p>
            <a:r>
              <a:rPr lang="sk-SK" sz="2200" dirty="0" err="1" smtClean="0">
                <a:hlinkClick r:id="rId3"/>
              </a:rPr>
              <a:t>Renata.Pavlova</a:t>
            </a:r>
            <a:r>
              <a:rPr lang="de-DE" sz="2200" dirty="0">
                <a:hlinkClick r:id="rId3"/>
              </a:rPr>
              <a:t>@sprachlit.uni-regensburg.de</a:t>
            </a:r>
            <a:endParaRPr lang="de-DE" sz="2200" dirty="0"/>
          </a:p>
          <a:p>
            <a:endParaRPr lang="sk-SK" u="sng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64904"/>
            <a:ext cx="4261287" cy="305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Slovakei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err="1" smtClean="0">
                <a:latin typeface="Frutiger Next LT W1G" pitchFamily="34" charset="0"/>
              </a:rPr>
              <a:t>Hauptstadt</a:t>
            </a:r>
            <a:r>
              <a:rPr lang="sk-SK" b="1" dirty="0" smtClean="0">
                <a:latin typeface="Frutiger Next LT W1G" pitchFamily="34" charset="0"/>
              </a:rPr>
              <a:t>:</a:t>
            </a:r>
            <a:r>
              <a:rPr lang="sk-SK" dirty="0" smtClean="0">
                <a:latin typeface="Frutiger Next LT W1G" pitchFamily="34" charset="0"/>
              </a:rPr>
              <a:t> Bratislava </a:t>
            </a:r>
            <a:r>
              <a:rPr lang="sk-SK" dirty="0">
                <a:latin typeface="Frutiger Next LT W1G" pitchFamily="34" charset="0"/>
              </a:rPr>
              <a:t>(424 428 </a:t>
            </a:r>
            <a:r>
              <a:rPr lang="sk-SK" dirty="0" err="1">
                <a:latin typeface="Frutiger Next LT W1G" pitchFamily="34" charset="0"/>
              </a:rPr>
              <a:t>Einwohner</a:t>
            </a:r>
            <a:r>
              <a:rPr lang="sk-SK" dirty="0" smtClean="0">
                <a:latin typeface="Frutiger Next LT W1G" pitchFamily="34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sk-SK" b="1" dirty="0" err="1">
                <a:latin typeface="Frutiger Next LT W1G" pitchFamily="34" charset="0"/>
              </a:rPr>
              <a:t>Einwohnerzahl</a:t>
            </a:r>
            <a:r>
              <a:rPr lang="sk-SK" dirty="0">
                <a:latin typeface="Frutiger Next LT W1G" pitchFamily="34" charset="0"/>
              </a:rPr>
              <a:t> in </a:t>
            </a:r>
            <a:r>
              <a:rPr lang="sk-SK" dirty="0" err="1" smtClean="0">
                <a:latin typeface="Frutiger Next LT W1G" pitchFamily="34" charset="0"/>
              </a:rPr>
              <a:t>Mio</a:t>
            </a:r>
            <a:r>
              <a:rPr lang="sk-SK" dirty="0" smtClean="0">
                <a:latin typeface="Frutiger Next LT W1G" pitchFamily="34" charset="0"/>
              </a:rPr>
              <a:t>.: 5,5</a:t>
            </a:r>
            <a:endParaRPr lang="de-DE" dirty="0">
              <a:latin typeface="Frutiger Next LT W1G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k-SK" b="1" dirty="0" err="1" smtClean="0">
                <a:latin typeface="Frutiger Next LT W1G" pitchFamily="34" charset="0"/>
              </a:rPr>
              <a:t>Erstes</a:t>
            </a:r>
            <a:r>
              <a:rPr lang="sk-SK" b="1" dirty="0" smtClean="0">
                <a:latin typeface="Frutiger Next LT W1G" pitchFamily="34" charset="0"/>
              </a:rPr>
              <a:t> </a:t>
            </a:r>
            <a:r>
              <a:rPr lang="sk-SK" b="1" dirty="0" err="1" smtClean="0">
                <a:latin typeface="Frutiger Next LT W1G" pitchFamily="34" charset="0"/>
              </a:rPr>
              <a:t>Staatsgebilde</a:t>
            </a:r>
            <a:r>
              <a:rPr lang="sk-SK" b="1" dirty="0" smtClean="0">
                <a:latin typeface="Frutiger Next LT W1G" pitchFamily="34" charset="0"/>
              </a:rPr>
              <a:t>: </a:t>
            </a:r>
            <a:r>
              <a:rPr lang="sk-SK" dirty="0" err="1" smtClean="0">
                <a:latin typeface="Frutiger Next LT W1G" pitchFamily="34" charset="0"/>
              </a:rPr>
              <a:t>Großmähren</a:t>
            </a:r>
            <a:r>
              <a:rPr lang="sk-SK" dirty="0" smtClean="0">
                <a:latin typeface="Frutiger Next LT W1G" pitchFamily="34" charset="0"/>
              </a:rPr>
              <a:t> </a:t>
            </a:r>
            <a:r>
              <a:rPr lang="sk-SK" dirty="0">
                <a:latin typeface="Frutiger Next LT W1G" pitchFamily="34" charset="0"/>
              </a:rPr>
              <a:t>(9. – 10. </a:t>
            </a:r>
            <a:r>
              <a:rPr lang="sk-SK" dirty="0" err="1">
                <a:latin typeface="Frutiger Next LT W1G" pitchFamily="34" charset="0"/>
              </a:rPr>
              <a:t>Jh</a:t>
            </a:r>
            <a:r>
              <a:rPr lang="sk-SK" dirty="0">
                <a:latin typeface="Frutiger Next LT W1G" pitchFamily="34" charset="0"/>
              </a:rPr>
              <a:t>.). </a:t>
            </a:r>
            <a:endParaRPr lang="de-DE" dirty="0">
              <a:latin typeface="Frutiger Next LT W1G" pitchFamily="34" charset="0"/>
            </a:endParaRPr>
          </a:p>
          <a:p>
            <a:pPr marL="342000">
              <a:buFont typeface="Arial" panose="020B0604020202020204" pitchFamily="34" charset="0"/>
              <a:buChar char="•"/>
            </a:pPr>
            <a:r>
              <a:rPr lang="sk-SK" b="1" dirty="0" err="1" smtClean="0">
                <a:latin typeface="Frutiger Next LT W1G" pitchFamily="34" charset="0"/>
              </a:rPr>
              <a:t>Selbstständiger</a:t>
            </a:r>
            <a:r>
              <a:rPr lang="sk-SK" b="1" dirty="0" smtClean="0">
                <a:latin typeface="Frutiger Next LT W1G" pitchFamily="34" charset="0"/>
              </a:rPr>
              <a:t> </a:t>
            </a:r>
            <a:r>
              <a:rPr lang="sk-SK" b="1" dirty="0" err="1" smtClean="0">
                <a:latin typeface="Frutiger Next LT W1G" pitchFamily="34" charset="0"/>
              </a:rPr>
              <a:t>Staat</a:t>
            </a:r>
            <a:r>
              <a:rPr lang="sk-SK" b="1" dirty="0" smtClean="0">
                <a:latin typeface="Frutiger Next LT W1G" pitchFamily="34" charset="0"/>
              </a:rPr>
              <a:t>: </a:t>
            </a:r>
            <a:r>
              <a:rPr lang="sk-SK" dirty="0" smtClean="0">
                <a:latin typeface="Frutiger Next LT W1G" pitchFamily="34" charset="0"/>
              </a:rPr>
              <a:t>1. 1. 1993 </a:t>
            </a:r>
            <a:r>
              <a:rPr lang="sk-SK" dirty="0">
                <a:latin typeface="Frutiger Next LT W1G" pitchFamily="34" charset="0"/>
              </a:rPr>
              <a:t>(</a:t>
            </a:r>
            <a:r>
              <a:rPr lang="sk-SK" dirty="0" err="1">
                <a:latin typeface="Frutiger Next LT W1G" pitchFamily="34" charset="0"/>
              </a:rPr>
              <a:t>durch</a:t>
            </a:r>
            <a:r>
              <a:rPr lang="sk-SK" dirty="0">
                <a:latin typeface="Frutiger Next LT W1G" pitchFamily="34" charset="0"/>
              </a:rPr>
              <a:t> </a:t>
            </a:r>
            <a:r>
              <a:rPr lang="sk-SK" dirty="0" err="1">
                <a:latin typeface="Frutiger Next LT W1G" pitchFamily="34" charset="0"/>
              </a:rPr>
              <a:t>die</a:t>
            </a:r>
            <a:r>
              <a:rPr lang="sk-SK" dirty="0">
                <a:latin typeface="Frutiger Next LT W1G" pitchFamily="34" charset="0"/>
              </a:rPr>
              <a:t> </a:t>
            </a:r>
            <a:r>
              <a:rPr lang="sk-SK" dirty="0" err="1">
                <a:latin typeface="Frutiger Next LT W1G" pitchFamily="34" charset="0"/>
              </a:rPr>
              <a:t>Teilung</a:t>
            </a:r>
            <a:r>
              <a:rPr lang="sk-SK" dirty="0">
                <a:latin typeface="Frutiger Next LT W1G" pitchFamily="34" charset="0"/>
              </a:rPr>
              <a:t> der             </a:t>
            </a:r>
            <a:r>
              <a:rPr lang="sk-SK" dirty="0" err="1">
                <a:latin typeface="Frutiger Next LT W1G" pitchFamily="34" charset="0"/>
              </a:rPr>
              <a:t>Tschechoslowakei</a:t>
            </a:r>
            <a:r>
              <a:rPr lang="sk-SK" dirty="0">
                <a:latin typeface="Frutiger Next LT W1G" pitchFamily="34" charset="0"/>
              </a:rPr>
              <a:t>) </a:t>
            </a:r>
            <a:endParaRPr lang="de-DE" dirty="0">
              <a:latin typeface="Frutiger Next LT W1G" pitchFamily="34" charset="0"/>
            </a:endParaRPr>
          </a:p>
          <a:p>
            <a:pPr marL="342000"/>
            <a:endParaRPr lang="sk-SK" dirty="0">
              <a:latin typeface="Frutiger Next LT W1G" pitchFamily="34" charset="0"/>
            </a:endParaRPr>
          </a:p>
          <a:p>
            <a:endParaRPr lang="de-DE" dirty="0">
              <a:latin typeface="Frutiger Next LT W1G" pitchFamily="34" charset="0"/>
            </a:endParaRPr>
          </a:p>
          <a:p>
            <a:endParaRPr lang="sk-SK" dirty="0"/>
          </a:p>
          <a:p>
            <a:pPr>
              <a:buFont typeface="Arial" pitchFamily="34" charset="0"/>
              <a:buChar char="•"/>
            </a:pPr>
            <a:endParaRPr lang="sk-SK" dirty="0" smtClean="0">
              <a:latin typeface="Frutiger Next LT W1G" pitchFamily="34" charset="0"/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22048"/>
            <a:ext cx="482453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Slovakicum</a:t>
            </a:r>
            <a:endParaRPr lang="sk-SK" dirty="0"/>
          </a:p>
        </p:txBody>
      </p:sp>
      <p:sp>
        <p:nvSpPr>
          <p:cNvPr id="6" name="Zástupný objekt pre obsah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>
              <a:buFont typeface="Arial" panose="020B0604020202020204" pitchFamily="34" charset="0"/>
              <a:buChar char="•"/>
            </a:pPr>
            <a:endParaRPr lang="sk-SK" dirty="0" smtClean="0">
              <a:latin typeface="Frutiger Next LT W1G" pitchFamily="34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Frutiger Next LT W1G" pitchFamily="34" charset="0"/>
              </a:rPr>
              <a:t>s</a:t>
            </a:r>
            <a:r>
              <a:rPr lang="sk-SK" dirty="0" err="1">
                <a:latin typeface="Frutiger Next LT W1G" pitchFamily="34" charset="0"/>
              </a:rPr>
              <a:t>tudienbegleitende</a:t>
            </a:r>
            <a:r>
              <a:rPr lang="sk-SK" dirty="0">
                <a:latin typeface="Frutiger Next LT W1G" pitchFamily="34" charset="0"/>
              </a:rPr>
              <a:t> </a:t>
            </a:r>
            <a:r>
              <a:rPr lang="de-DE" dirty="0">
                <a:latin typeface="Frutiger Next LT W1G" pitchFamily="34" charset="0"/>
              </a:rPr>
              <a:t>A</a:t>
            </a:r>
            <a:r>
              <a:rPr lang="sk-SK" dirty="0" err="1">
                <a:latin typeface="Frutiger Next LT W1G" pitchFamily="34" charset="0"/>
              </a:rPr>
              <a:t>usbildung</a:t>
            </a:r>
            <a:r>
              <a:rPr lang="de-DE" dirty="0">
                <a:latin typeface="Frutiger Next LT W1G" pitchFamily="34" charset="0"/>
              </a:rPr>
              <a:t> in </a:t>
            </a:r>
            <a:r>
              <a:rPr lang="de-DE" dirty="0" err="1">
                <a:latin typeface="Frutiger Next LT W1G" pitchFamily="34" charset="0"/>
              </a:rPr>
              <a:t>slovakischer</a:t>
            </a:r>
            <a:r>
              <a:rPr lang="de-DE" dirty="0">
                <a:latin typeface="Frutiger Next LT W1G" pitchFamily="34" charset="0"/>
              </a:rPr>
              <a:t> Sprache, Kultur und </a:t>
            </a:r>
            <a:r>
              <a:rPr lang="de-DE" dirty="0" smtClean="0">
                <a:latin typeface="Frutiger Next LT W1G" pitchFamily="34" charset="0"/>
              </a:rPr>
              <a:t>Landeskunde</a:t>
            </a:r>
            <a:endParaRPr lang="sk-SK" dirty="0" smtClean="0">
              <a:latin typeface="Frutiger Next LT W1G" pitchFamily="34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endParaRPr lang="de-DE" dirty="0">
              <a:latin typeface="Frutiger Next LT W1G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deutschlandweit einmaliges</a:t>
            </a:r>
            <a:r>
              <a:rPr lang="sk-SK" dirty="0">
                <a:latin typeface="Frutiger Next LT W1G" pitchFamily="34" charset="0"/>
              </a:rPr>
              <a:t> </a:t>
            </a:r>
            <a:r>
              <a:rPr lang="de-DE" dirty="0">
                <a:latin typeface="Frutiger Next LT W1G" pitchFamily="34" charset="0"/>
              </a:rPr>
              <a:t>Programm</a:t>
            </a:r>
            <a:r>
              <a:rPr lang="sk-SK" dirty="0">
                <a:latin typeface="Frutiger Next LT W1G" pitchFamily="34" charset="0"/>
              </a:rPr>
              <a:t> </a:t>
            </a:r>
            <a:r>
              <a:rPr lang="sk-SK" dirty="0" err="1">
                <a:latin typeface="Frutiger Next LT W1G" pitchFamily="34" charset="0"/>
              </a:rPr>
              <a:t>seit</a:t>
            </a:r>
            <a:r>
              <a:rPr lang="sk-SK" dirty="0">
                <a:latin typeface="Frutiger Next LT W1G" pitchFamily="34" charset="0"/>
              </a:rPr>
              <a:t> </a:t>
            </a:r>
            <a:r>
              <a:rPr lang="sk-SK" dirty="0" smtClean="0">
                <a:latin typeface="Frutiger Next LT W1G" pitchFamily="34" charset="0"/>
              </a:rPr>
              <a:t>2002</a:t>
            </a: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Frutiger Next LT W1G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umfangreiche Kenntnisse in Sprache und Kultur </a:t>
            </a:r>
            <a:endParaRPr lang="sk-SK" dirty="0" smtClean="0">
              <a:latin typeface="Frutiger Next LT W1G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de-DE" dirty="0">
              <a:latin typeface="Frutiger Next LT W1G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Veranstaltungen zu</a:t>
            </a:r>
            <a:r>
              <a:rPr lang="sk-SK" dirty="0">
                <a:latin typeface="Frutiger Next LT W1G" pitchFamily="34" charset="0"/>
              </a:rPr>
              <a:t>r </a:t>
            </a:r>
            <a:r>
              <a:rPr lang="sk-SK" dirty="0" err="1">
                <a:latin typeface="Frutiger Next LT W1G" pitchFamily="34" charset="0"/>
              </a:rPr>
              <a:t>Kultur</a:t>
            </a:r>
            <a:r>
              <a:rPr lang="sk-SK" dirty="0">
                <a:latin typeface="Frutiger Next LT W1G" pitchFamily="34" charset="0"/>
              </a:rPr>
              <a:t>- </a:t>
            </a:r>
            <a:r>
              <a:rPr lang="sk-SK" dirty="0" err="1">
                <a:latin typeface="Frutiger Next LT W1G" pitchFamily="34" charset="0"/>
              </a:rPr>
              <a:t>und</a:t>
            </a:r>
            <a:r>
              <a:rPr lang="sk-SK" dirty="0">
                <a:latin typeface="Frutiger Next LT W1G" pitchFamily="34" charset="0"/>
              </a:rPr>
              <a:t> </a:t>
            </a:r>
            <a:r>
              <a:rPr lang="sk-SK" dirty="0" err="1" smtClean="0">
                <a:latin typeface="Frutiger Next LT W1G" pitchFamily="34" charset="0"/>
              </a:rPr>
              <a:t>Landeswissenschaft</a:t>
            </a:r>
            <a:endParaRPr lang="sk-SK" dirty="0" smtClean="0">
              <a:latin typeface="Frutiger Next LT W1G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Frutiger Next LT W1G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dirty="0">
                <a:latin typeface="Frutiger Next LT W1G" pitchFamily="34" charset="0"/>
              </a:rPr>
              <a:t>Vorkenntnisse sind nicht </a:t>
            </a:r>
            <a:r>
              <a:rPr lang="sk-SK" dirty="0" err="1" smtClean="0">
                <a:latin typeface="Frutiger Next LT W1G" pitchFamily="34" charset="0"/>
              </a:rPr>
              <a:t>erforderlich</a:t>
            </a:r>
            <a:endParaRPr lang="sk-SK" dirty="0" smtClean="0">
              <a:latin typeface="Frutiger Next LT W1G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sk-SK" dirty="0">
              <a:latin typeface="Frutiger Next LT W1G" pitchFamily="34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sk-SK" dirty="0">
                <a:latin typeface="Frutiger Next LT W1G" pitchFamily="34" charset="0"/>
              </a:rPr>
              <a:t>EXKURSION in </a:t>
            </a:r>
            <a:r>
              <a:rPr lang="sk-SK" dirty="0" err="1">
                <a:latin typeface="Frutiger Next LT W1G" pitchFamily="34" charset="0"/>
              </a:rPr>
              <a:t>die</a:t>
            </a:r>
            <a:r>
              <a:rPr lang="sk-SK" dirty="0">
                <a:latin typeface="Frutiger Next LT W1G" pitchFamily="34" charset="0"/>
              </a:rPr>
              <a:t> </a:t>
            </a:r>
            <a:r>
              <a:rPr lang="sk-SK" dirty="0" err="1">
                <a:latin typeface="Frutiger Next LT W1G" pitchFamily="34" charset="0"/>
              </a:rPr>
              <a:t>Slowakei</a:t>
            </a:r>
            <a:r>
              <a:rPr lang="sk-SK" dirty="0">
                <a:latin typeface="Frutiger Next LT W1G" pitchFamily="34" charset="0"/>
              </a:rPr>
              <a:t> (</a:t>
            </a:r>
            <a:r>
              <a:rPr lang="sk-SK" dirty="0" err="1">
                <a:latin typeface="Frutiger Next LT W1G" pitchFamily="34" charset="0"/>
              </a:rPr>
              <a:t>Sommersemester</a:t>
            </a:r>
            <a:r>
              <a:rPr lang="sk-SK" dirty="0">
                <a:latin typeface="Frutiger Next LT W1G" pitchFamily="34" charset="0"/>
              </a:rPr>
              <a:t>)</a:t>
            </a:r>
            <a:endParaRPr lang="de-DE" dirty="0">
              <a:latin typeface="Frutiger Next LT W1G" pitchFamily="34" charset="0"/>
            </a:endParaRPr>
          </a:p>
          <a:p>
            <a:pPr indent="0"/>
            <a:r>
              <a:rPr lang="de-DE" dirty="0">
                <a:latin typeface="Frutiger Next LT W1G" pitchFamily="34" charset="0"/>
              </a:rPr>
              <a:t>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8335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Slovakicum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err="1" smtClean="0">
                <a:ea typeface="Verdana" panose="020B0604030504040204" pitchFamily="34" charset="0"/>
              </a:rPr>
              <a:t>Slovakisch</a:t>
            </a:r>
            <a:r>
              <a:rPr lang="sk-SK" b="1" dirty="0" smtClean="0">
                <a:ea typeface="Verdana" panose="020B0604030504040204" pitchFamily="34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dirty="0" err="1" smtClean="0">
                <a:ea typeface="Verdana" panose="020B0604030504040204" pitchFamily="34" charset="0"/>
              </a:rPr>
              <a:t>westslavische</a:t>
            </a:r>
            <a:r>
              <a:rPr lang="de-DE" dirty="0" smtClean="0">
                <a:ea typeface="Verdana" panose="020B0604030504040204" pitchFamily="34" charset="0"/>
              </a:rPr>
              <a:t> </a:t>
            </a:r>
            <a:r>
              <a:rPr lang="de-DE" dirty="0">
                <a:ea typeface="Verdana" panose="020B0604030504040204" pitchFamily="34" charset="0"/>
              </a:rPr>
              <a:t>Sprache, </a:t>
            </a:r>
          </a:p>
          <a:p>
            <a:pPr marL="342000" indent="0"/>
            <a:r>
              <a:rPr lang="de-DE" dirty="0">
                <a:ea typeface="Verdana" panose="020B0604030504040204" pitchFamily="34" charset="0"/>
              </a:rPr>
              <a:t>indogermanische </a:t>
            </a:r>
            <a:r>
              <a:rPr lang="de-DE" dirty="0" smtClean="0">
                <a:ea typeface="Verdana" panose="020B0604030504040204" pitchFamily="34" charset="0"/>
              </a:rPr>
              <a:t>Sprach</a:t>
            </a:r>
            <a:r>
              <a:rPr lang="sk-SK" dirty="0" smtClean="0">
                <a:ea typeface="Verdana" panose="020B0604030504040204" pitchFamily="34" charset="0"/>
              </a:rPr>
              <a:t>-</a:t>
            </a:r>
          </a:p>
          <a:p>
            <a:pPr marL="342000" indent="0"/>
            <a:r>
              <a:rPr lang="de-DE" dirty="0" err="1" smtClean="0">
                <a:ea typeface="Verdana" panose="020B0604030504040204" pitchFamily="34" charset="0"/>
              </a:rPr>
              <a:t>familie</a:t>
            </a:r>
            <a:r>
              <a:rPr lang="de-DE" dirty="0" smtClean="0">
                <a:ea typeface="Verdana" panose="020B0604030504040204" pitchFamily="34" charset="0"/>
              </a:rPr>
              <a:t> </a:t>
            </a:r>
            <a:endParaRPr lang="de-DE" dirty="0">
              <a:ea typeface="Verdana" panose="020B0604030504040204" pitchFamily="34" charset="0"/>
            </a:endParaRPr>
          </a:p>
          <a:p>
            <a:pPr marL="342900">
              <a:buFont typeface="Arial" panose="020B0604020202020204" pitchFamily="34" charset="0"/>
              <a:buChar char="•"/>
            </a:pPr>
            <a:endParaRPr lang="sk-SK" b="1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de-DE" b="1" dirty="0" smtClean="0"/>
              <a:t>Wintersemester</a:t>
            </a:r>
            <a:endParaRPr lang="sk-SK" b="1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de-DE" b="1" dirty="0" smtClean="0"/>
              <a:t>20</a:t>
            </a:r>
            <a:r>
              <a:rPr lang="sk-SK" b="1" dirty="0" smtClean="0"/>
              <a:t>20/2021</a:t>
            </a:r>
            <a:r>
              <a:rPr lang="de-DE" b="1" dirty="0" smtClean="0"/>
              <a:t>:</a:t>
            </a:r>
            <a:endParaRPr lang="sk-SK" b="1" dirty="0" smtClean="0"/>
          </a:p>
          <a:p>
            <a:pPr marL="342900">
              <a:buFont typeface="Arial" panose="020B0604020202020204" pitchFamily="34" charset="0"/>
              <a:buChar char="•"/>
            </a:pPr>
            <a:endParaRPr lang="de-DE" b="1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de-DE" dirty="0" smtClean="0"/>
              <a:t>Grundkurs </a:t>
            </a:r>
            <a:r>
              <a:rPr lang="de-DE" dirty="0"/>
              <a:t>I (4 SWS</a:t>
            </a:r>
            <a:r>
              <a:rPr lang="de-DE" dirty="0" smtClean="0"/>
              <a:t>)</a:t>
            </a:r>
            <a:endParaRPr lang="sk-SK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sk-SK" dirty="0" err="1" smtClean="0"/>
              <a:t>Praktische</a:t>
            </a:r>
            <a:r>
              <a:rPr lang="sk-SK" dirty="0" smtClean="0"/>
              <a:t> </a:t>
            </a:r>
            <a:r>
              <a:rPr lang="sk-SK" dirty="0" err="1" smtClean="0"/>
              <a:t>Phonetik</a:t>
            </a:r>
            <a:endParaRPr lang="sk-SK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sk-SK" dirty="0" err="1" smtClean="0"/>
              <a:t>Lekt</a:t>
            </a:r>
            <a:r>
              <a:rPr lang="de-DE" dirty="0"/>
              <a:t>ü</a:t>
            </a:r>
            <a:r>
              <a:rPr lang="sk-SK" dirty="0" err="1" smtClean="0"/>
              <a:t>rekurs</a:t>
            </a:r>
            <a:endParaRPr lang="sk-SK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de-DE" dirty="0" smtClean="0"/>
              <a:t>Landeskunde</a:t>
            </a:r>
            <a:endParaRPr lang="sk-SK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de-DE" dirty="0" smtClean="0"/>
              <a:t>Schreibtraining</a:t>
            </a:r>
            <a:endParaRPr lang="sk-SK" dirty="0" smtClean="0"/>
          </a:p>
          <a:p>
            <a:pPr marL="342900">
              <a:buFont typeface="Arial" panose="020B0604020202020204" pitchFamily="34" charset="0"/>
              <a:buChar char="•"/>
            </a:pPr>
            <a:r>
              <a:rPr lang="de-DE" dirty="0" smtClean="0"/>
              <a:t>Systematische Grammatik</a:t>
            </a:r>
            <a:endParaRPr lang="sk-SK" dirty="0"/>
          </a:p>
          <a:p>
            <a:pPr marL="342900">
              <a:buFont typeface="Arial" panose="020B0604020202020204" pitchFamily="34" charset="0"/>
              <a:buChar char="•"/>
            </a:pPr>
            <a:r>
              <a:rPr lang="de-DE" dirty="0" smtClean="0"/>
              <a:t>Deutsch-</a:t>
            </a:r>
            <a:r>
              <a:rPr lang="de-DE" dirty="0" err="1" smtClean="0"/>
              <a:t>slovakische</a:t>
            </a:r>
            <a:r>
              <a:rPr lang="de-DE" dirty="0" smtClean="0"/>
              <a:t> </a:t>
            </a:r>
            <a:r>
              <a:rPr lang="de-DE" dirty="0"/>
              <a:t>Übersetzung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0072" y="1845754"/>
            <a:ext cx="3670827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8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Zertifikat </a:t>
            </a:r>
            <a:r>
              <a:rPr lang="de-DE" err="1"/>
              <a:t>UNIcert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1092439" y="2155180"/>
            <a:ext cx="7200800" cy="3960440"/>
          </a:xfrm>
        </p:spPr>
        <p:txBody>
          <a:bodyPr>
            <a:normAutofit fontScale="92500" lnSpcReduction="20000"/>
          </a:bodyPr>
          <a:lstStyle/>
          <a:p>
            <a:r>
              <a:rPr lang="de-DE" b="1"/>
              <a:t>UN</a:t>
            </a:r>
            <a:r>
              <a:rPr lang="sk-SK" b="1"/>
              <a:t>I</a:t>
            </a:r>
            <a:r>
              <a:rPr lang="de-DE" b="1" err="1"/>
              <a:t>cert</a:t>
            </a:r>
            <a:r>
              <a:rPr lang="de-DE" b="1"/>
              <a:t> Basis</a:t>
            </a:r>
          </a:p>
          <a:p>
            <a:endParaRPr lang="de-DE"/>
          </a:p>
          <a:p>
            <a:r>
              <a:rPr lang="de-DE"/>
              <a:t>Grundkurs </a:t>
            </a:r>
            <a:r>
              <a:rPr lang="de-DE" err="1"/>
              <a:t>Slovakisch</a:t>
            </a:r>
            <a:r>
              <a:rPr lang="de-DE"/>
              <a:t> I, 4 SWS</a:t>
            </a:r>
          </a:p>
          <a:p>
            <a:r>
              <a:rPr lang="de-DE"/>
              <a:t>Grundkurs </a:t>
            </a:r>
            <a:r>
              <a:rPr lang="de-DE" err="1"/>
              <a:t>Slovakisch</a:t>
            </a:r>
            <a:r>
              <a:rPr lang="de-DE"/>
              <a:t> II, 4 SWS</a:t>
            </a:r>
          </a:p>
          <a:p>
            <a:endParaRPr lang="de-DE"/>
          </a:p>
          <a:p>
            <a:r>
              <a:rPr lang="de-DE"/>
              <a:t>nach insgesamt 8 SWS</a:t>
            </a:r>
          </a:p>
          <a:p>
            <a:endParaRPr lang="de-DE"/>
          </a:p>
          <a:p>
            <a:r>
              <a:rPr lang="de-DE" b="1" err="1"/>
              <a:t>UNIcert</a:t>
            </a:r>
            <a:r>
              <a:rPr lang="de-DE" b="1"/>
              <a:t> I</a:t>
            </a:r>
          </a:p>
          <a:p>
            <a:endParaRPr lang="de-DE" b="1"/>
          </a:p>
          <a:p>
            <a:r>
              <a:rPr lang="de-DE" err="1"/>
              <a:t>UNIcert</a:t>
            </a:r>
            <a:r>
              <a:rPr lang="de-DE"/>
              <a:t> Basis +</a:t>
            </a:r>
          </a:p>
          <a:p>
            <a:endParaRPr lang="de-DE" b="1"/>
          </a:p>
          <a:p>
            <a:r>
              <a:rPr lang="de-DE"/>
              <a:t>Systematische Grammatik, 2 SWS</a:t>
            </a:r>
          </a:p>
          <a:p>
            <a:r>
              <a:rPr lang="de-DE"/>
              <a:t>Konversation und Hörverstehen, 2 SWS</a:t>
            </a:r>
          </a:p>
          <a:p>
            <a:r>
              <a:rPr lang="de-DE"/>
              <a:t>Leseverstehen und schriftlicher Ausdruck, 2 SWS</a:t>
            </a:r>
          </a:p>
          <a:p>
            <a:endParaRPr lang="de-DE"/>
          </a:p>
          <a:p>
            <a:r>
              <a:rPr lang="de-DE"/>
              <a:t>nach insgesamt 6 SWS</a:t>
            </a:r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2857143" cy="1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Slovakisch</a:t>
            </a:r>
            <a:r>
              <a:rPr lang="sk-SK" dirty="0" smtClean="0"/>
              <a:t> – </a:t>
            </a:r>
            <a:r>
              <a:rPr lang="sk-SK" dirty="0" err="1" smtClean="0"/>
              <a:t>Verwandschaft</a:t>
            </a:r>
            <a:r>
              <a:rPr lang="sk-SK" dirty="0" smtClean="0"/>
              <a:t> </a:t>
            </a:r>
            <a:r>
              <a:rPr lang="sk-SK" dirty="0" err="1" smtClean="0"/>
              <a:t>mit</a:t>
            </a:r>
            <a:r>
              <a:rPr lang="sk-SK" dirty="0" smtClean="0"/>
              <a:t> </a:t>
            </a:r>
            <a:r>
              <a:rPr lang="sk-SK" dirty="0" err="1" smtClean="0"/>
              <a:t>anderen</a:t>
            </a:r>
            <a:r>
              <a:rPr lang="sk-SK" dirty="0" smtClean="0"/>
              <a:t> </a:t>
            </a:r>
            <a:r>
              <a:rPr lang="sk-SK" dirty="0" err="1" smtClean="0"/>
              <a:t>slavischen</a:t>
            </a:r>
            <a:r>
              <a:rPr lang="sk-SK" dirty="0" smtClean="0"/>
              <a:t> </a:t>
            </a:r>
            <a:r>
              <a:rPr lang="sk-SK" dirty="0" err="1" smtClean="0"/>
              <a:t>Sprachen</a:t>
            </a:r>
            <a:endParaRPr lang="sk-SK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Zástupný objekt pre obsah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79932"/>
              </p:ext>
            </p:extLst>
          </p:nvPr>
        </p:nvGraphicFramePr>
        <p:xfrm>
          <a:off x="1765300" y="2564905"/>
          <a:ext cx="5613400" cy="1872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3745345481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210351163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0669568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454973842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023310034"/>
                    </a:ext>
                  </a:extLst>
                </a:gridCol>
              </a:tblGrid>
              <a:tr h="517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Slovakisch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Tschechisch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Polnisch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Ukrainisch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Russisch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29666359"/>
                  </a:ext>
                </a:extLst>
              </a:tr>
              <a:tr h="4147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učiteľ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učitel</a:t>
                      </a:r>
                      <a:endParaRPr lang="sk-SK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nauczyciel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учитель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учитель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45668013"/>
                  </a:ext>
                </a:extLst>
              </a:tr>
              <a:tr h="241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lekáreň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lékárna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apteka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аптека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аптека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25357519"/>
                  </a:ext>
                </a:extLst>
              </a:tr>
              <a:tr h="241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mesto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město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miasto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дорога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город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611762409"/>
                  </a:ext>
                </a:extLst>
              </a:tr>
              <a:tr h="455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knižnica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knihovna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biblioteka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Бібліотека</a:t>
                      </a:r>
                      <a:endParaRPr lang="sk-SK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Библиотека</a:t>
                      </a:r>
                      <a:endParaRPr lang="sk-SK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74052172"/>
                  </a:ext>
                </a:extLst>
              </a:tr>
            </a:tbl>
          </a:graphicData>
        </a:graphic>
      </p:graphicFrame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099503"/>
              </p:ext>
            </p:extLst>
          </p:nvPr>
        </p:nvGraphicFramePr>
        <p:xfrm>
          <a:off x="1765299" y="4662017"/>
          <a:ext cx="5613402" cy="1503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5126">
                  <a:extLst>
                    <a:ext uri="{9D8B030D-6E8A-4147-A177-3AD203B41FA5}">
                      <a16:colId xmlns:a16="http://schemas.microsoft.com/office/drawing/2014/main" val="1634462965"/>
                    </a:ext>
                  </a:extLst>
                </a:gridCol>
                <a:gridCol w="1271882">
                  <a:extLst>
                    <a:ext uri="{9D8B030D-6E8A-4147-A177-3AD203B41FA5}">
                      <a16:colId xmlns:a16="http://schemas.microsoft.com/office/drawing/2014/main" val="538382639"/>
                    </a:ext>
                  </a:extLst>
                </a:gridCol>
                <a:gridCol w="1039518">
                  <a:extLst>
                    <a:ext uri="{9D8B030D-6E8A-4147-A177-3AD203B41FA5}">
                      <a16:colId xmlns:a16="http://schemas.microsoft.com/office/drawing/2014/main" val="2757234621"/>
                    </a:ext>
                  </a:extLst>
                </a:gridCol>
                <a:gridCol w="1088438">
                  <a:extLst>
                    <a:ext uri="{9D8B030D-6E8A-4147-A177-3AD203B41FA5}">
                      <a16:colId xmlns:a16="http://schemas.microsoft.com/office/drawing/2014/main" val="3888348115"/>
                    </a:ext>
                  </a:extLst>
                </a:gridCol>
                <a:gridCol w="1088438">
                  <a:extLst>
                    <a:ext uri="{9D8B030D-6E8A-4147-A177-3AD203B41FA5}">
                      <a16:colId xmlns:a16="http://schemas.microsoft.com/office/drawing/2014/main" val="3950204081"/>
                    </a:ext>
                  </a:extLst>
                </a:gridCol>
              </a:tblGrid>
              <a:tr h="436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Slovakisch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Kroatisch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Serbisch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Slowenisch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Bulgarisch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33567855"/>
                  </a:ext>
                </a:extLst>
              </a:tr>
              <a:tr h="206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učiteľ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učitelj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učitelj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učitelj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учи́тел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18388246"/>
                  </a:ext>
                </a:extLst>
              </a:tr>
              <a:tr h="206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lekáreň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ljekarna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apoteka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lekarna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апте́ка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003306084"/>
                  </a:ext>
                </a:extLst>
              </a:tr>
              <a:tr h="206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mesto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grad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grad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mesto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град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94073916"/>
                  </a:ext>
                </a:extLst>
              </a:tr>
              <a:tr h="4472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knižnica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knjižnica</a:t>
                      </a:r>
                      <a:r>
                        <a:rPr lang="sk-SK" sz="1200" dirty="0">
                          <a:effectLst/>
                        </a:rPr>
                        <a:t> 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biblioteka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 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knjižnica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библиоте́ка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62851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77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Einzigartigkeit</a:t>
            </a:r>
            <a:r>
              <a:rPr lang="sk-SK" dirty="0" smtClean="0"/>
              <a:t> </a:t>
            </a:r>
            <a:r>
              <a:rPr lang="sk-SK" dirty="0"/>
              <a:t>der </a:t>
            </a:r>
            <a:r>
              <a:rPr lang="sk-SK" dirty="0" err="1"/>
              <a:t>slovakischen</a:t>
            </a:r>
            <a:r>
              <a:rPr lang="sk-SK" dirty="0"/>
              <a:t> </a:t>
            </a:r>
            <a:r>
              <a:rPr lang="sk-SK" dirty="0" err="1"/>
              <a:t>Sprache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 </a:t>
            </a:r>
            <a:br>
              <a:rPr lang="sk-SK" dirty="0"/>
            </a:br>
            <a:r>
              <a:rPr lang="sk-SK" dirty="0"/>
              <a:t> </a:t>
            </a:r>
            <a:br>
              <a:rPr lang="sk-SK" dirty="0"/>
            </a:br>
            <a:r>
              <a:rPr lang="sk-SK" dirty="0"/>
              <a:t> </a:t>
            </a:r>
            <a:br>
              <a:rPr lang="sk-SK" dirty="0"/>
            </a:br>
            <a:r>
              <a:rPr lang="sk-SK" dirty="0"/>
              <a:t> </a:t>
            </a:r>
            <a:br>
              <a:rPr lang="sk-SK" dirty="0"/>
            </a:br>
            <a:endParaRPr lang="sk-SK" dirty="0"/>
          </a:p>
        </p:txBody>
      </p:sp>
      <p:graphicFrame>
        <p:nvGraphicFramePr>
          <p:cNvPr id="6" name="Zástupný objekt pre obsah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45935756"/>
              </p:ext>
            </p:extLst>
          </p:nvPr>
        </p:nvGraphicFramePr>
        <p:xfrm>
          <a:off x="1657351" y="2492896"/>
          <a:ext cx="5829299" cy="17281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773">
                  <a:extLst>
                    <a:ext uri="{9D8B030D-6E8A-4147-A177-3AD203B41FA5}">
                      <a16:colId xmlns:a16="http://schemas.microsoft.com/office/drawing/2014/main" val="668655825"/>
                    </a:ext>
                  </a:extLst>
                </a:gridCol>
                <a:gridCol w="1081454">
                  <a:extLst>
                    <a:ext uri="{9D8B030D-6E8A-4147-A177-3AD203B41FA5}">
                      <a16:colId xmlns:a16="http://schemas.microsoft.com/office/drawing/2014/main" val="1801212311"/>
                    </a:ext>
                  </a:extLst>
                </a:gridCol>
                <a:gridCol w="1107831">
                  <a:extLst>
                    <a:ext uri="{9D8B030D-6E8A-4147-A177-3AD203B41FA5}">
                      <a16:colId xmlns:a16="http://schemas.microsoft.com/office/drawing/2014/main" val="3850699341"/>
                    </a:ext>
                  </a:extLst>
                </a:gridCol>
                <a:gridCol w="1226526">
                  <a:extLst>
                    <a:ext uri="{9D8B030D-6E8A-4147-A177-3AD203B41FA5}">
                      <a16:colId xmlns:a16="http://schemas.microsoft.com/office/drawing/2014/main" val="1681473076"/>
                    </a:ext>
                  </a:extLst>
                </a:gridCol>
                <a:gridCol w="1239715">
                  <a:extLst>
                    <a:ext uri="{9D8B030D-6E8A-4147-A177-3AD203B41FA5}">
                      <a16:colId xmlns:a16="http://schemas.microsoft.com/office/drawing/2014/main" val="2636741372"/>
                    </a:ext>
                  </a:extLst>
                </a:gridCol>
              </a:tblGrid>
              <a:tr h="553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Slovakisch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Tschechisch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 smtClean="0">
                          <a:effectLst/>
                        </a:rPr>
                        <a:t>Polnisch</a:t>
                      </a:r>
                      <a:endParaRPr lang="sk-SK" sz="1200" dirty="0">
                        <a:effectLst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Ukrainisch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Russisch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840038660"/>
                  </a:ext>
                </a:extLst>
              </a:tr>
              <a:tr h="293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čučoriedka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 err="1">
                          <a:effectLst/>
                        </a:rPr>
                        <a:t>borůvka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sk-SK" sz="1200" dirty="0" err="1">
                          <a:effectLst/>
                        </a:rPr>
                        <a:t>borówka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чорни́ця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кусты черники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91115395"/>
                  </a:ext>
                </a:extLst>
              </a:tr>
              <a:tr h="293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topánky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boty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buty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взуття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обувь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727671821"/>
                  </a:ext>
                </a:extLst>
              </a:tr>
              <a:tr h="293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fľaša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lahev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butelka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пляшка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бутылка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45101787"/>
                  </a:ext>
                </a:extLst>
              </a:tr>
              <a:tr h="2936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fajčiť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kouřit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palić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 smtClean="0">
                          <a:effectLst/>
                        </a:rPr>
                        <a:t>палити</a:t>
                      </a:r>
                      <a:r>
                        <a:rPr lang="sk-SK" sz="1200" dirty="0" smtClean="0">
                          <a:effectLst/>
                        </a:rPr>
                        <a:t>, </a:t>
                      </a:r>
                      <a:r>
                        <a:rPr lang="az-Cyrl-AZ" sz="12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курити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кури́ть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218962761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31240"/>
              </p:ext>
            </p:extLst>
          </p:nvPr>
        </p:nvGraphicFramePr>
        <p:xfrm>
          <a:off x="1657350" y="4515875"/>
          <a:ext cx="5829300" cy="1721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342668166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249293525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3769238165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94176906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65324808"/>
                    </a:ext>
                  </a:extLst>
                </a:gridCol>
              </a:tblGrid>
              <a:tr h="466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Slovakisch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Kroatisch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Serbisch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Slowenisch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Bulgarisch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66661263"/>
                  </a:ext>
                </a:extLst>
              </a:tr>
              <a:tr h="2689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čučoriedka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borovnica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borovnica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borovnica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50"/>
                        </a:lnSpc>
                        <a:spcAft>
                          <a:spcPts val="800"/>
                        </a:spcAft>
                      </a:pPr>
                      <a:r>
                        <a:rPr lang="sk-SK" sz="1200">
                          <a:effectLst/>
                        </a:rPr>
                        <a:t>борови́нкa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68013241"/>
                  </a:ext>
                </a:extLst>
              </a:tr>
              <a:tr h="247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topánky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cipele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cipele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čevelj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 обу́вки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46684955"/>
                  </a:ext>
                </a:extLst>
              </a:tr>
              <a:tr h="247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fľaša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boca, flaša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flaša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steklenica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бутилка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56027008"/>
                  </a:ext>
                </a:extLst>
              </a:tr>
              <a:tr h="491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fajčiť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>
                          <a:effectLst/>
                        </a:rPr>
                        <a:t>pušiti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pušiti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kaditi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 err="1">
                          <a:effectLst/>
                        </a:rPr>
                        <a:t>пу́ша</a:t>
                      </a:r>
                      <a:endParaRPr lang="sk-SK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18308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21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Sommerschule</a:t>
            </a:r>
            <a:r>
              <a:rPr lang="sk-SK" dirty="0" smtClean="0"/>
              <a:t> in Bratislava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b="1" dirty="0" err="1">
                <a:latin typeface="Frutiger Next LT W1G"/>
              </a:rPr>
              <a:t>Studia</a:t>
            </a:r>
            <a:r>
              <a:rPr lang="de-DE" b="1" dirty="0">
                <a:latin typeface="Frutiger Next LT W1G"/>
              </a:rPr>
              <a:t> </a:t>
            </a:r>
            <a:r>
              <a:rPr lang="de-DE" b="1" dirty="0" err="1">
                <a:latin typeface="Frutiger Next LT W1G"/>
              </a:rPr>
              <a:t>Academica</a:t>
            </a:r>
            <a:r>
              <a:rPr lang="de-DE" b="1" dirty="0">
                <a:latin typeface="Frutiger Next LT W1G"/>
              </a:rPr>
              <a:t> </a:t>
            </a:r>
            <a:r>
              <a:rPr lang="de-DE" b="1" dirty="0" err="1">
                <a:latin typeface="Frutiger Next LT W1G"/>
              </a:rPr>
              <a:t>Slovaca</a:t>
            </a:r>
            <a:r>
              <a:rPr lang="de-DE" dirty="0">
                <a:latin typeface="Frutiger Next LT W1G"/>
              </a:rPr>
              <a:t> – </a:t>
            </a:r>
            <a:endParaRPr lang="sk-SK" dirty="0" smtClean="0">
              <a:latin typeface="Frutiger Next LT W1G"/>
            </a:endParaRPr>
          </a:p>
          <a:p>
            <a:pPr indent="0"/>
            <a:r>
              <a:rPr lang="sk-SK" dirty="0" smtClean="0">
                <a:latin typeface="Frutiger Next LT W1G"/>
              </a:rPr>
              <a:t>     </a:t>
            </a:r>
            <a:r>
              <a:rPr lang="sk-SK" dirty="0" err="1" smtClean="0">
                <a:latin typeface="Frutiger Next LT W1G"/>
              </a:rPr>
              <a:t>Zentrum</a:t>
            </a:r>
            <a:r>
              <a:rPr lang="sk-SK" dirty="0" smtClean="0">
                <a:latin typeface="Frutiger Next LT W1G"/>
              </a:rPr>
              <a:t> </a:t>
            </a:r>
            <a:r>
              <a:rPr lang="sk-SK" dirty="0" err="1" smtClean="0">
                <a:latin typeface="Frutiger Next LT W1G"/>
              </a:rPr>
              <a:t>fur</a:t>
            </a:r>
            <a:r>
              <a:rPr lang="sk-SK" dirty="0" smtClean="0">
                <a:latin typeface="Frutiger Next LT W1G"/>
              </a:rPr>
              <a:t> </a:t>
            </a:r>
            <a:r>
              <a:rPr lang="sk-SK" dirty="0" err="1" smtClean="0">
                <a:latin typeface="Frutiger Next LT W1G"/>
              </a:rPr>
              <a:t>Slovakisch</a:t>
            </a:r>
            <a:r>
              <a:rPr lang="sk-SK" dirty="0" smtClean="0">
                <a:latin typeface="Frutiger Next LT W1G"/>
              </a:rPr>
              <a:t> </a:t>
            </a:r>
            <a:r>
              <a:rPr lang="sk-SK" dirty="0" err="1" smtClean="0">
                <a:latin typeface="Frutiger Next LT W1G"/>
              </a:rPr>
              <a:t>als</a:t>
            </a:r>
            <a:r>
              <a:rPr lang="sk-SK" dirty="0" smtClean="0">
                <a:latin typeface="Frutiger Next LT W1G"/>
              </a:rPr>
              <a:t> </a:t>
            </a:r>
            <a:r>
              <a:rPr lang="sk-SK" dirty="0" err="1" smtClean="0">
                <a:latin typeface="Frutiger Next LT W1G"/>
              </a:rPr>
              <a:t>Fremdsprache</a:t>
            </a:r>
            <a:endParaRPr lang="sk-SK" dirty="0" smtClean="0">
              <a:latin typeface="Frutiger Next LT W1G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de-DE" b="1" dirty="0" smtClean="0">
                <a:latin typeface="Frutiger Next LT W1G"/>
              </a:rPr>
              <a:t>Comenius </a:t>
            </a:r>
            <a:r>
              <a:rPr lang="de-DE" b="1" dirty="0">
                <a:latin typeface="Frutiger Next LT W1G"/>
              </a:rPr>
              <a:t>Universität Bratislava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dirty="0" smtClean="0">
                <a:latin typeface="Frutiger Next LT W1G"/>
              </a:rPr>
              <a:t>kostenlose Teilnahme</a:t>
            </a:r>
            <a:endParaRPr lang="sk-SK" dirty="0" smtClean="0">
              <a:latin typeface="Frutiger Next LT W1G"/>
            </a:endParaRPr>
          </a:p>
          <a:p>
            <a:pPr marL="342900">
              <a:buFont typeface="Arial" panose="020B0604020202020204" pitchFamily="34" charset="0"/>
              <a:buChar char="•"/>
            </a:pPr>
            <a:r>
              <a:rPr lang="sk-SK" dirty="0" smtClean="0">
                <a:latin typeface="Frutiger Next LT W1G"/>
              </a:rPr>
              <a:t>3 </a:t>
            </a:r>
            <a:r>
              <a:rPr lang="sk-SK" dirty="0" err="1" smtClean="0">
                <a:latin typeface="Frutiger Next LT W1G"/>
              </a:rPr>
              <a:t>Wochen</a:t>
            </a:r>
            <a:r>
              <a:rPr lang="sk-SK" dirty="0" smtClean="0">
                <a:latin typeface="Frutiger Next LT W1G"/>
              </a:rPr>
              <a:t> im August</a:t>
            </a:r>
          </a:p>
          <a:p>
            <a:pPr indent="0"/>
            <a:endParaRPr lang="de-DE" dirty="0">
              <a:latin typeface="Frutiger Next LT W1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err="1" smtClean="0">
                <a:latin typeface="Frutiger Next LT W1G"/>
              </a:rPr>
              <a:t>Sprachkurse</a:t>
            </a:r>
            <a:endParaRPr lang="sk-SK" b="1" dirty="0" smtClean="0">
              <a:latin typeface="Frutiger Next LT W1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Frutiger Next LT W1G"/>
              </a:rPr>
              <a:t>Vorträge</a:t>
            </a:r>
            <a:r>
              <a:rPr lang="en-US" b="1" dirty="0" smtClean="0">
                <a:latin typeface="Frutiger Next LT W1G"/>
              </a:rPr>
              <a:t> </a:t>
            </a:r>
            <a:endParaRPr lang="sk-SK" b="1" dirty="0" smtClean="0">
              <a:latin typeface="Frutiger Next LT W1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 smtClean="0">
                <a:latin typeface="Frutiger Next LT W1G"/>
              </a:rPr>
              <a:t>Ausflüge</a:t>
            </a:r>
            <a:endParaRPr lang="sk-SK" dirty="0" smtClean="0">
              <a:latin typeface="Frutiger Next LT W1G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b="1" dirty="0" err="1" smtClean="0">
                <a:latin typeface="Frutiger Next LT W1G"/>
              </a:rPr>
              <a:t>Workshops</a:t>
            </a:r>
            <a:endParaRPr lang="sk-SK" b="1" dirty="0" smtClean="0">
              <a:latin typeface="Frutiger Next LT W1G"/>
            </a:endParaRP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3810000" cy="301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Hauptstadt</a:t>
            </a:r>
            <a:r>
              <a:rPr lang="sk-SK" dirty="0" smtClean="0"/>
              <a:t> Bratislava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48" y="2339810"/>
            <a:ext cx="2391116" cy="1627849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696" y="2339810"/>
            <a:ext cx="2847975" cy="16002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88002"/>
            <a:ext cx="2223654" cy="166774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19" y="4609556"/>
            <a:ext cx="2404383" cy="1792552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36" y="4081708"/>
            <a:ext cx="2609850" cy="17526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01" y="2940529"/>
            <a:ext cx="2355941" cy="1319327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827584" y="4081708"/>
            <a:ext cx="288033" cy="547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1" name="BlokTextu 10"/>
          <p:cNvSpPr txBox="1"/>
          <p:nvPr/>
        </p:nvSpPr>
        <p:spPr>
          <a:xfrm>
            <a:off x="736149" y="4109357"/>
            <a:ext cx="92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14" name="BlokTextu 13"/>
          <p:cNvSpPr txBox="1"/>
          <p:nvPr/>
        </p:nvSpPr>
        <p:spPr>
          <a:xfrm>
            <a:off x="1071636" y="4109357"/>
            <a:ext cx="2160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Bratislavský hrad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3563888" y="6021288"/>
            <a:ext cx="206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Galéria </a:t>
            </a:r>
            <a:r>
              <a:rPr lang="sk-SK" dirty="0" err="1" smtClean="0"/>
              <a:t>Danubiana</a:t>
            </a:r>
            <a:endParaRPr lang="sk-SK" dirty="0"/>
          </a:p>
        </p:txBody>
      </p:sp>
      <p:sp>
        <p:nvSpPr>
          <p:cNvPr id="17" name="BlokTextu 16"/>
          <p:cNvSpPr txBox="1"/>
          <p:nvPr/>
        </p:nvSpPr>
        <p:spPr>
          <a:xfrm>
            <a:off x="6660232" y="3967659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Most SNP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6660232" y="6409488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Bulvár Nivy</a:t>
            </a:r>
            <a:endParaRPr lang="sk-SK" dirty="0"/>
          </a:p>
        </p:txBody>
      </p:sp>
      <p:sp>
        <p:nvSpPr>
          <p:cNvPr id="20" name="BlokTextu 19"/>
          <p:cNvSpPr txBox="1"/>
          <p:nvPr/>
        </p:nvSpPr>
        <p:spPr>
          <a:xfrm>
            <a:off x="6444208" y="4518619"/>
            <a:ext cx="216024" cy="64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6825419" y="458618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1332000" y="6463755"/>
            <a:ext cx="1466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Twin</a:t>
            </a:r>
            <a:r>
              <a:rPr lang="sk-SK" dirty="0" smtClean="0"/>
              <a:t> </a:t>
            </a:r>
            <a:r>
              <a:rPr lang="sk-SK" dirty="0" err="1" smtClean="0"/>
              <a:t>Tower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290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416</Words>
  <Application>Microsoft Office PowerPoint</Application>
  <PresentationFormat>Prezentácia na obrazovke (4:3)</PresentationFormat>
  <Paragraphs>234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Calibri</vt:lpstr>
      <vt:lpstr>Frutiger Next LT W1G</vt:lpstr>
      <vt:lpstr>Times New Roman</vt:lpstr>
      <vt:lpstr>Verdana</vt:lpstr>
      <vt:lpstr>Larissa-Design</vt:lpstr>
      <vt:lpstr>Prezentácia programu PowerPoint</vt:lpstr>
      <vt:lpstr>Slovakei</vt:lpstr>
      <vt:lpstr>Slovakicum</vt:lpstr>
      <vt:lpstr>Slovakicum</vt:lpstr>
      <vt:lpstr>Zertifikat UNIcert</vt:lpstr>
      <vt:lpstr>Slovakisch – Verwandschaft mit anderen slavischen Sprachen</vt:lpstr>
      <vt:lpstr>Einzigartigkeit der slovakischen Sprache         </vt:lpstr>
      <vt:lpstr>Sommerschule in Bratislava</vt:lpstr>
      <vt:lpstr>Hauptstadt Bratislava</vt:lpstr>
      <vt:lpstr>Politik</vt:lpstr>
      <vt:lpstr>Landeskunde</vt:lpstr>
      <vt:lpstr>Autoland</vt:lpstr>
      <vt:lpstr>Deutsche Unternehmen in der Slovakei</vt:lpstr>
      <vt:lpstr>Tourismus</vt:lpstr>
      <vt:lpstr>Gastronomie</vt:lpstr>
      <vt:lpstr>Slovakicum Universität Regensburg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LocalAdmin</dc:creator>
  <cp:lastModifiedBy>User</cp:lastModifiedBy>
  <cp:revision>290</cp:revision>
  <cp:lastPrinted>2020-09-29T07:46:04Z</cp:lastPrinted>
  <dcterms:modified xsi:type="dcterms:W3CDTF">2021-01-06T15:10:41Z</dcterms:modified>
</cp:coreProperties>
</file>