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3" r:id="rId3"/>
  </p:sldMasterIdLst>
  <p:notesMasterIdLst>
    <p:notesMasterId r:id="rId61"/>
  </p:notesMasterIdLst>
  <p:sldIdLst>
    <p:sldId id="321" r:id="rId4"/>
    <p:sldId id="314" r:id="rId5"/>
    <p:sldId id="376" r:id="rId6"/>
    <p:sldId id="363" r:id="rId7"/>
    <p:sldId id="364" r:id="rId8"/>
    <p:sldId id="350" r:id="rId9"/>
    <p:sldId id="351" r:id="rId10"/>
    <p:sldId id="369" r:id="rId11"/>
    <p:sldId id="373" r:id="rId12"/>
    <p:sldId id="326" r:id="rId13"/>
    <p:sldId id="330" r:id="rId14"/>
    <p:sldId id="349" r:id="rId15"/>
    <p:sldId id="332" r:id="rId16"/>
    <p:sldId id="331" r:id="rId17"/>
    <p:sldId id="365" r:id="rId18"/>
    <p:sldId id="333" r:id="rId19"/>
    <p:sldId id="359" r:id="rId20"/>
    <p:sldId id="334" r:id="rId21"/>
    <p:sldId id="335" r:id="rId22"/>
    <p:sldId id="336" r:id="rId23"/>
    <p:sldId id="368" r:id="rId24"/>
    <p:sldId id="337" r:id="rId25"/>
    <p:sldId id="367" r:id="rId26"/>
    <p:sldId id="338" r:id="rId27"/>
    <p:sldId id="339" r:id="rId28"/>
    <p:sldId id="360" r:id="rId29"/>
    <p:sldId id="340" r:id="rId30"/>
    <p:sldId id="341" r:id="rId31"/>
    <p:sldId id="342" r:id="rId32"/>
    <p:sldId id="358" r:id="rId33"/>
    <p:sldId id="343" r:id="rId34"/>
    <p:sldId id="357" r:id="rId35"/>
    <p:sldId id="327" r:id="rId36"/>
    <p:sldId id="344" r:id="rId37"/>
    <p:sldId id="374" r:id="rId38"/>
    <p:sldId id="345" r:id="rId39"/>
    <p:sldId id="366" r:id="rId40"/>
    <p:sldId id="346" r:id="rId41"/>
    <p:sldId id="353" r:id="rId42"/>
    <p:sldId id="328" r:id="rId43"/>
    <p:sldId id="347" r:id="rId44"/>
    <p:sldId id="348" r:id="rId45"/>
    <p:sldId id="329" r:id="rId46"/>
    <p:sldId id="354" r:id="rId47"/>
    <p:sldId id="355" r:id="rId48"/>
    <p:sldId id="361" r:id="rId49"/>
    <p:sldId id="362" r:id="rId50"/>
    <p:sldId id="356" r:id="rId51"/>
    <p:sldId id="375" r:id="rId52"/>
    <p:sldId id="370" r:id="rId53"/>
    <p:sldId id="371" r:id="rId54"/>
    <p:sldId id="372" r:id="rId55"/>
    <p:sldId id="288" r:id="rId56"/>
    <p:sldId id="322" r:id="rId57"/>
    <p:sldId id="325" r:id="rId58"/>
    <p:sldId id="324" r:id="rId59"/>
    <p:sldId id="323"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002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02033D9-1028-4BF2-92B6-85F1DF755E34}" type="datetimeFigureOut">
              <a:rPr lang="de-DE" smtClean="0"/>
              <a:t>19.05.2015</a:t>
            </a:fld>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295B128-1012-4D91-96A8-7D1308F0707D}" type="slidenum">
              <a:rPr lang="de-DE" smtClean="0"/>
              <a:t>‹#›</a:t>
            </a:fld>
            <a:endParaRPr lang="de-DE"/>
          </a:p>
        </p:txBody>
      </p:sp>
    </p:spTree>
    <p:extLst>
      <p:ext uri="{BB962C8B-B14F-4D97-AF65-F5344CB8AC3E}">
        <p14:creationId xmlns:p14="http://schemas.microsoft.com/office/powerpoint/2010/main" val="133825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D01D47C6-B937-4972-809F-1664E35EA6D6}" type="slidenum">
              <a:rPr lang="en-GB" smtClean="0"/>
              <a:t>57</a:t>
            </a:fld>
            <a:endParaRPr lang="en-GB"/>
          </a:p>
        </p:txBody>
      </p:sp>
    </p:spTree>
    <p:extLst>
      <p:ext uri="{BB962C8B-B14F-4D97-AF65-F5344CB8AC3E}">
        <p14:creationId xmlns:p14="http://schemas.microsoft.com/office/powerpoint/2010/main" val="33397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a:extLst>
              <a:ext uri="{28A0092B-C50C-407E-A947-70E740481C1C}">
                <a14:useLocalDpi xmlns:a14="http://schemas.microsoft.com/office/drawing/2010/main" val="0"/>
              </a:ext>
            </a:extLst>
          </a:blip>
          <a:stretch>
            <a:fillRect/>
          </a:stretch>
        </p:blipFill>
        <p:spPr>
          <a:xfrm>
            <a:off x="7886701" y="1370013"/>
            <a:ext cx="1257300" cy="5124450"/>
          </a:xfrm>
          <a:prstGeom prst="rect">
            <a:avLst/>
          </a:prstGeom>
        </p:spPr>
      </p:pic>
      <p:pic>
        <p:nvPicPr>
          <p:cNvPr id="8" name="Picture 21" descr="Transparent_8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59113" y="1370013"/>
            <a:ext cx="4826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1850" y="1906588"/>
            <a:ext cx="4183063" cy="2674937"/>
          </a:xfrm>
        </p:spPr>
        <p:txBody>
          <a:bodyPr lIns="36000" tIns="0" rIns="36000" bIns="0" anchor="t" anchorCtr="0"/>
          <a:lstStyle>
            <a:lvl1pPr algn="l">
              <a:defRPr cap="all" baseline="0"/>
            </a:lvl1pPr>
          </a:lstStyle>
          <a:p>
            <a:r>
              <a:rPr lang="en-US" smtClean="0"/>
              <a:t>Click to edit Master title style</a:t>
            </a:r>
            <a:endParaRPr lang="en-US"/>
          </a:p>
        </p:txBody>
      </p:sp>
      <p:sp>
        <p:nvSpPr>
          <p:cNvPr id="3" name="Subtitle 2"/>
          <p:cNvSpPr>
            <a:spLocks noGrp="1"/>
          </p:cNvSpPr>
          <p:nvPr>
            <p:ph type="subTitle" idx="1"/>
          </p:nvPr>
        </p:nvSpPr>
        <p:spPr>
          <a:xfrm>
            <a:off x="3371850" y="4899025"/>
            <a:ext cx="4183063" cy="1449388"/>
          </a:xfrm>
        </p:spPr>
        <p:txBody>
          <a:bodyPr lIns="36000" tIns="0" rIns="36000" bIns="0"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4"/>
          <p:cNvSpPr>
            <a:spLocks noGrp="1"/>
          </p:cNvSpPr>
          <p:nvPr>
            <p:ph type="dt" sz="half" idx="11"/>
          </p:nvPr>
        </p:nvSpPr>
        <p:spPr>
          <a:xfrm flipH="1">
            <a:off x="3371850" y="1608137"/>
            <a:ext cx="4183063" cy="288000"/>
          </a:xfrm>
        </p:spPr>
        <p:txBody>
          <a:bodyPr lIns="36000" tIns="0" rIns="36000" bIns="0" anchor="t" anchorCtr="0"/>
          <a:lstStyle>
            <a:lvl1pPr algn="l">
              <a:defRPr sz="1800">
                <a:solidFill>
                  <a:schemeClr val="tx1"/>
                </a:solidFill>
              </a:defRPr>
            </a:lvl1pPr>
          </a:lstStyle>
          <a:p>
            <a:r>
              <a:rPr lang="en-US" smtClean="0"/>
              <a:t>Date</a:t>
            </a:r>
            <a:endParaRPr lang="en-US" dirty="0"/>
          </a:p>
        </p:txBody>
      </p:sp>
      <p:pic>
        <p:nvPicPr>
          <p:cNvPr id="7" name="Picture 6"/>
          <p:cNvPicPr>
            <a:picLocks noChangeAspect="1"/>
          </p:cNvPicPr>
          <p:nvPr/>
        </p:nvPicPr>
        <p:blipFill>
          <a:blip>
            <a:extLst>
              <a:ext uri="{28A0092B-C50C-407E-A947-70E740481C1C}">
                <a14:useLocalDpi xmlns:a14="http://schemas.microsoft.com/office/drawing/2010/main" val="0"/>
              </a:ext>
            </a:extLst>
          </a:blip>
          <a:stretch>
            <a:fillRect/>
          </a:stretch>
        </p:blipFill>
        <p:spPr>
          <a:xfrm>
            <a:off x="8064488" y="6021288"/>
            <a:ext cx="900000" cy="312632"/>
          </a:xfrm>
          <a:prstGeom prst="rect">
            <a:avLst/>
          </a:prstGeom>
        </p:spPr>
      </p:pic>
    </p:spTree>
    <p:extLst>
      <p:ext uri="{BB962C8B-B14F-4D97-AF65-F5344CB8AC3E}">
        <p14:creationId xmlns:p14="http://schemas.microsoft.com/office/powerpoint/2010/main" val="139503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rei Inhalte - Three Contents (2)">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511651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4175"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noProof="0"/>
          </a:p>
        </p:txBody>
      </p:sp>
      <p:sp>
        <p:nvSpPr>
          <p:cNvPr id="8" name="Date Placeholder 7"/>
          <p:cNvSpPr>
            <a:spLocks noGrp="1"/>
          </p:cNvSpPr>
          <p:nvPr>
            <p:ph type="dt" sz="half" idx="11"/>
          </p:nvPr>
        </p:nvSpPr>
        <p:spPr/>
        <p:txBody>
          <a:bodyPr/>
          <a:lstStyle/>
          <a:p>
            <a:r>
              <a:rPr lang="en-US" noProof="0" smtClean="0"/>
              <a:t>Date</a:t>
            </a:r>
            <a:endParaRPr lang="en-US" noProof="0"/>
          </a:p>
        </p:txBody>
      </p:sp>
    </p:spTree>
    <p:extLst>
      <p:ext uri="{BB962C8B-B14F-4D97-AF65-F5344CB8AC3E}">
        <p14:creationId xmlns:p14="http://schemas.microsoft.com/office/powerpoint/2010/main" val="21546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Vier Inhalte - Four Contents">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4175"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016"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noProof="0"/>
          </a:p>
        </p:txBody>
      </p:sp>
      <p:sp>
        <p:nvSpPr>
          <p:cNvPr id="8" name="Date Placeholder 7"/>
          <p:cNvSpPr>
            <a:spLocks noGrp="1"/>
          </p:cNvSpPr>
          <p:nvPr>
            <p:ph type="dt" sz="half" idx="11"/>
          </p:nvPr>
        </p:nvSpPr>
        <p:spPr/>
        <p:txBody>
          <a:bodyPr/>
          <a:lstStyle/>
          <a:p>
            <a:r>
              <a:rPr lang="en-US" noProof="0" smtClean="0"/>
              <a:t>Date</a:t>
            </a:r>
            <a:endParaRPr lang="en-US" noProof="0"/>
          </a:p>
        </p:txBody>
      </p:sp>
    </p:spTree>
    <p:extLst>
      <p:ext uri="{BB962C8B-B14F-4D97-AF65-F5344CB8AC3E}">
        <p14:creationId xmlns:p14="http://schemas.microsoft.com/office/powerpoint/2010/main" val="262768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 Quote (1)">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5390" y="986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6" name="Text Placeholder 4"/>
          <p:cNvSpPr>
            <a:spLocks noGrp="1"/>
          </p:cNvSpPr>
          <p:nvPr>
            <p:ph type="body" sz="quarter" idx="11"/>
          </p:nvPr>
        </p:nvSpPr>
        <p:spPr>
          <a:xfrm>
            <a:off x="1836043" y="3641425"/>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2" name="Date Placeholder 1"/>
          <p:cNvSpPr>
            <a:spLocks noGrp="1"/>
          </p:cNvSpPr>
          <p:nvPr>
            <p:ph type="dt" sz="half" idx="12"/>
          </p:nvPr>
        </p:nvSpPr>
        <p:spPr/>
        <p:txBody>
          <a:bodyPr/>
          <a:lstStyle/>
          <a:p>
            <a:r>
              <a:rPr lang="en-US" smtClean="0"/>
              <a:t>Date</a:t>
            </a:r>
            <a:endParaRPr lang="en-US"/>
          </a:p>
        </p:txBody>
      </p:sp>
    </p:spTree>
    <p:extLst>
      <p:ext uri="{BB962C8B-B14F-4D97-AF65-F5344CB8AC3E}">
        <p14:creationId xmlns:p14="http://schemas.microsoft.com/office/powerpoint/2010/main" val="156441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Zitat - Quote (2)">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5390" y="986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6" name="Text Placeholder 4"/>
          <p:cNvSpPr>
            <a:spLocks noGrp="1"/>
          </p:cNvSpPr>
          <p:nvPr>
            <p:ph type="body" sz="quarter" idx="11"/>
          </p:nvPr>
        </p:nvSpPr>
        <p:spPr>
          <a:xfrm>
            <a:off x="1836043" y="4293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2" name="Date Placeholder 1"/>
          <p:cNvSpPr>
            <a:spLocks noGrp="1"/>
          </p:cNvSpPr>
          <p:nvPr>
            <p:ph type="dt" sz="half" idx="12"/>
          </p:nvPr>
        </p:nvSpPr>
        <p:spPr/>
        <p:txBody>
          <a:bodyPr/>
          <a:lstStyle/>
          <a:p>
            <a:r>
              <a:rPr lang="en-US" smtClean="0"/>
              <a:t>Date</a:t>
            </a:r>
            <a:endParaRPr lang="en-US"/>
          </a:p>
        </p:txBody>
      </p:sp>
    </p:spTree>
    <p:extLst>
      <p:ext uri="{BB962C8B-B14F-4D97-AF65-F5344CB8AC3E}">
        <p14:creationId xmlns:p14="http://schemas.microsoft.com/office/powerpoint/2010/main" val="3275623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eer -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9147600" y="0"/>
            <a:ext cx="1588" cy="1588"/>
          </a:xfrm>
        </p:spPr>
        <p:txBody>
          <a:bodyPr lIns="91440" tIns="45720" rIns="91440" bIns="45720" anchor="ctr" anchorCtr="0"/>
          <a:lstStyle>
            <a:lvl1pPr algn="l">
              <a:defRPr sz="100">
                <a:noFill/>
              </a:defRPr>
            </a:lvl1pPr>
          </a:lstStyle>
          <a:p>
            <a:endParaRPr lang="en-US"/>
          </a:p>
        </p:txBody>
      </p:sp>
      <p:sp>
        <p:nvSpPr>
          <p:cNvPr id="3" name="Date Placeholder 2"/>
          <p:cNvSpPr>
            <a:spLocks noGrp="1"/>
          </p:cNvSpPr>
          <p:nvPr>
            <p:ph type="dt" sz="half" idx="11"/>
          </p:nvPr>
        </p:nvSpPr>
        <p:spPr/>
        <p:txBody>
          <a:bodyPr/>
          <a:lstStyle/>
          <a:p>
            <a:r>
              <a:rPr lang="en-US" noProof="0" smtClean="0"/>
              <a:t>Date</a:t>
            </a:r>
            <a:endParaRPr lang="en-US" noProof="0"/>
          </a:p>
        </p:txBody>
      </p:sp>
    </p:spTree>
    <p:extLst>
      <p:ext uri="{BB962C8B-B14F-4D97-AF65-F5344CB8AC3E}">
        <p14:creationId xmlns:p14="http://schemas.microsoft.com/office/powerpoint/2010/main" val="3662706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r>
              <a:rPr lang="en-US" smtClean="0"/>
              <a:t>Date</a:t>
            </a:r>
            <a:endParaRPr lang="en-US"/>
          </a:p>
        </p:txBody>
      </p:sp>
    </p:spTree>
    <p:extLst>
      <p:ext uri="{BB962C8B-B14F-4D97-AF65-F5344CB8AC3E}">
        <p14:creationId xmlns:p14="http://schemas.microsoft.com/office/powerpoint/2010/main" val="249165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1" y="1370013"/>
            <a:ext cx="1257300" cy="5124450"/>
          </a:xfrm>
          <a:prstGeom prst="rect">
            <a:avLst/>
          </a:prstGeom>
        </p:spPr>
      </p:pic>
      <p:pic>
        <p:nvPicPr>
          <p:cNvPr id="8" name="Picture 21" descr="Transpare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370013"/>
            <a:ext cx="4826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1850" y="1906588"/>
            <a:ext cx="4183063" cy="2674937"/>
          </a:xfrm>
        </p:spPr>
        <p:txBody>
          <a:bodyPr lIns="36000" tIns="0" rIns="36000" bIns="0" anchor="t" anchorCtr="0"/>
          <a:lstStyle>
            <a:lvl1pPr algn="l">
              <a:defRPr cap="all" baseline="0"/>
            </a:lvl1pPr>
          </a:lstStyle>
          <a:p>
            <a:r>
              <a:rPr lang="en-US" smtClean="0"/>
              <a:t>Click to edit Master title style</a:t>
            </a:r>
            <a:endParaRPr lang="en-US"/>
          </a:p>
        </p:txBody>
      </p:sp>
      <p:sp>
        <p:nvSpPr>
          <p:cNvPr id="3" name="Subtitle 2"/>
          <p:cNvSpPr>
            <a:spLocks noGrp="1"/>
          </p:cNvSpPr>
          <p:nvPr>
            <p:ph type="subTitle" idx="1"/>
          </p:nvPr>
        </p:nvSpPr>
        <p:spPr>
          <a:xfrm>
            <a:off x="3371850" y="4899025"/>
            <a:ext cx="4183063" cy="1449388"/>
          </a:xfrm>
        </p:spPr>
        <p:txBody>
          <a:bodyPr lIns="36000" tIns="0" rIns="36000" bIns="0"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4"/>
          <p:cNvSpPr>
            <a:spLocks noGrp="1"/>
          </p:cNvSpPr>
          <p:nvPr>
            <p:ph type="dt" sz="half" idx="11"/>
          </p:nvPr>
        </p:nvSpPr>
        <p:spPr>
          <a:xfrm flipH="1">
            <a:off x="3371850" y="1608137"/>
            <a:ext cx="4183063" cy="288000"/>
          </a:xfrm>
        </p:spPr>
        <p:txBody>
          <a:bodyPr lIns="36000" tIns="0" rIns="36000" bIns="0" anchor="t" anchorCtr="0"/>
          <a:lstStyle>
            <a:lvl1pPr algn="l">
              <a:defRPr sz="1800">
                <a:solidFill>
                  <a:schemeClr val="tx1"/>
                </a:solidFill>
              </a:defRPr>
            </a:lvl1pPr>
          </a:lstStyle>
          <a:p>
            <a:r>
              <a:rPr lang="en-US" smtClean="0">
                <a:solidFill>
                  <a:srgbClr val="464646"/>
                </a:solidFill>
              </a:rPr>
              <a:t>Date</a:t>
            </a:r>
            <a:endParaRPr lang="en-US" dirty="0">
              <a:solidFill>
                <a:srgbClr val="464646"/>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488" y="6021288"/>
            <a:ext cx="900000" cy="312632"/>
          </a:xfrm>
          <a:prstGeom prst="rect">
            <a:avLst/>
          </a:prstGeom>
        </p:spPr>
      </p:pic>
    </p:spTree>
    <p:extLst>
      <p:ext uri="{BB962C8B-B14F-4D97-AF65-F5344CB8AC3E}">
        <p14:creationId xmlns:p14="http://schemas.microsoft.com/office/powerpoint/2010/main" val="189321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AF002D"/>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p:txBody>
          <a:bodyPr/>
          <a:lstStyle/>
          <a:p>
            <a:endParaRPr lang="en-US">
              <a:solidFill>
                <a:srgbClr val="464646"/>
              </a:solidFill>
            </a:endParaRPr>
          </a:p>
        </p:txBody>
      </p:sp>
      <p:sp>
        <p:nvSpPr>
          <p:cNvPr id="4" name="Date Placeholder 3"/>
          <p:cNvSpPr>
            <a:spLocks noGrp="1"/>
          </p:cNvSpPr>
          <p:nvPr>
            <p:ph type="dt" sz="half" idx="14"/>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266331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Abschnittstitel -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885113" y="1370013"/>
            <a:ext cx="1257300" cy="5124450"/>
          </a:xfrm>
          <a:prstGeom prst="rect">
            <a:avLst/>
          </a:prstGeom>
          <a:solidFill>
            <a:srgbClr val="002C5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smtClean="0">
              <a:solidFill>
                <a:srgbClr val="FFFFFF"/>
              </a:solidFill>
            </a:endParaRPr>
          </a:p>
        </p:txBody>
      </p:sp>
      <p:pic>
        <p:nvPicPr>
          <p:cNvPr id="8" name="Picture 21" descr="Transparent_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370013"/>
            <a:ext cx="4826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71850" y="1906588"/>
            <a:ext cx="4183063" cy="2674937"/>
          </a:xfrm>
        </p:spPr>
        <p:txBody>
          <a:bodyPr lIns="36000" tIns="0" rIns="36000" bIns="0" anchor="t" anchorCtr="0"/>
          <a:lstStyle>
            <a:lvl1pPr algn="l">
              <a:defRPr sz="2800" b="0"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3371850" y="1608137"/>
            <a:ext cx="4183063" cy="288000"/>
          </a:xfrm>
        </p:spPr>
        <p:txBody>
          <a:bodyPr lIns="36000" tIns="0" rIns="36000" bIns="0" anchor="t" anchorCtr="0"/>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5" name="Text Placeholder 2"/>
          <p:cNvSpPr>
            <a:spLocks noGrp="1"/>
          </p:cNvSpPr>
          <p:nvPr>
            <p:ph type="body" idx="11"/>
          </p:nvPr>
        </p:nvSpPr>
        <p:spPr>
          <a:xfrm>
            <a:off x="3371850" y="4899025"/>
            <a:ext cx="4183063" cy="1449388"/>
          </a:xfrm>
        </p:spPr>
        <p:txBody>
          <a:bodyPr lIns="36000" tIns="0" rIns="36000" bIns="0" anchor="b" anchorCtr="0"/>
          <a:lstStyle>
            <a:lvl1pPr marL="0" indent="0" algn="l">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2"/>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488" y="6021288"/>
            <a:ext cx="900000" cy="312632"/>
          </a:xfrm>
          <a:prstGeom prst="rect">
            <a:avLst/>
          </a:prstGeom>
        </p:spPr>
      </p:pic>
    </p:spTree>
    <p:extLst>
      <p:ext uri="{BB962C8B-B14F-4D97-AF65-F5344CB8AC3E}">
        <p14:creationId xmlns:p14="http://schemas.microsoft.com/office/powerpoint/2010/main" val="3090264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3"/>
          </p:nvPr>
        </p:nvSpPr>
        <p:spPr/>
        <p:txBody>
          <a:bodyPr/>
          <a:lstStyle/>
          <a:p>
            <a:endParaRPr lang="en-US">
              <a:solidFill>
                <a:srgbClr val="464646"/>
              </a:solidFill>
            </a:endParaRPr>
          </a:p>
        </p:txBody>
      </p:sp>
      <p:sp>
        <p:nvSpPr>
          <p:cNvPr id="3" name="Date Placeholder 2"/>
          <p:cNvSpPr>
            <a:spLocks noGrp="1"/>
          </p:cNvSpPr>
          <p:nvPr>
            <p:ph type="dt" sz="half" idx="14"/>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283201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AF002D"/>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p:txBody>
          <a:bodyPr/>
          <a:lstStyle/>
          <a:p>
            <a:endParaRPr lang="en-US"/>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90596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uszeichnungen - Awards">
    <p:spTree>
      <p:nvGrpSpPr>
        <p:cNvPr id="1" name=""/>
        <p:cNvGrpSpPr/>
        <p:nvPr/>
      </p:nvGrpSpPr>
      <p:grpSpPr>
        <a:xfrm>
          <a:off x="0" y="0"/>
          <a:ext cx="0" cy="0"/>
          <a:chOff x="0" y="0"/>
          <a:chExt cx="0" cy="0"/>
        </a:xfrm>
      </p:grpSpPr>
      <p:cxnSp>
        <p:nvCxnSpPr>
          <p:cNvPr id="65" name="Straight Connector 64"/>
          <p:cNvCxnSpPr/>
          <p:nvPr userDrawn="1"/>
        </p:nvCxnSpPr>
        <p:spPr>
          <a:xfrm>
            <a:off x="3113120" y="1298575"/>
            <a:ext cx="0" cy="50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143189" y="1298575"/>
            <a:ext cx="0" cy="50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430212" y="2966575"/>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430212" y="4634575"/>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6" name="Text Placeholder 35"/>
          <p:cNvSpPr>
            <a:spLocks noGrp="1"/>
          </p:cNvSpPr>
          <p:nvPr>
            <p:ph type="body" sz="quarter" idx="20"/>
          </p:nvPr>
        </p:nvSpPr>
        <p:spPr>
          <a:xfrm>
            <a:off x="528086"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1" name="Text Placeholder 35"/>
          <p:cNvSpPr>
            <a:spLocks noGrp="1"/>
          </p:cNvSpPr>
          <p:nvPr>
            <p:ph type="body" sz="quarter" idx="21"/>
          </p:nvPr>
        </p:nvSpPr>
        <p:spPr>
          <a:xfrm>
            <a:off x="3558155"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2" name="Text Placeholder 35"/>
          <p:cNvSpPr>
            <a:spLocks noGrp="1"/>
          </p:cNvSpPr>
          <p:nvPr>
            <p:ph type="body" sz="quarter" idx="22"/>
          </p:nvPr>
        </p:nvSpPr>
        <p:spPr>
          <a:xfrm>
            <a:off x="6588224"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3" name="Text Placeholder 35"/>
          <p:cNvSpPr>
            <a:spLocks noGrp="1"/>
          </p:cNvSpPr>
          <p:nvPr>
            <p:ph type="body" sz="quarter" idx="23"/>
          </p:nvPr>
        </p:nvSpPr>
        <p:spPr>
          <a:xfrm>
            <a:off x="528086"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4" name="Text Placeholder 35"/>
          <p:cNvSpPr>
            <a:spLocks noGrp="1"/>
          </p:cNvSpPr>
          <p:nvPr>
            <p:ph type="body" sz="quarter" idx="24"/>
          </p:nvPr>
        </p:nvSpPr>
        <p:spPr>
          <a:xfrm>
            <a:off x="3558155"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5" name="Text Placeholder 35"/>
          <p:cNvSpPr>
            <a:spLocks noGrp="1"/>
          </p:cNvSpPr>
          <p:nvPr>
            <p:ph type="body" sz="quarter" idx="25"/>
          </p:nvPr>
        </p:nvSpPr>
        <p:spPr>
          <a:xfrm>
            <a:off x="6588224"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6" name="Text Placeholder 35"/>
          <p:cNvSpPr>
            <a:spLocks noGrp="1"/>
          </p:cNvSpPr>
          <p:nvPr>
            <p:ph type="body" sz="quarter" idx="26"/>
          </p:nvPr>
        </p:nvSpPr>
        <p:spPr>
          <a:xfrm>
            <a:off x="528086"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7" name="Text Placeholder 35"/>
          <p:cNvSpPr>
            <a:spLocks noGrp="1"/>
          </p:cNvSpPr>
          <p:nvPr>
            <p:ph type="body" sz="quarter" idx="27"/>
          </p:nvPr>
        </p:nvSpPr>
        <p:spPr>
          <a:xfrm>
            <a:off x="3558155"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8" name="Text Placeholder 35"/>
          <p:cNvSpPr>
            <a:spLocks noGrp="1"/>
          </p:cNvSpPr>
          <p:nvPr>
            <p:ph type="body" sz="quarter" idx="28"/>
          </p:nvPr>
        </p:nvSpPr>
        <p:spPr>
          <a:xfrm>
            <a:off x="6588224"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3" name="Footer Placeholder 2"/>
          <p:cNvSpPr>
            <a:spLocks noGrp="1"/>
          </p:cNvSpPr>
          <p:nvPr>
            <p:ph type="ftr" sz="quarter" idx="29"/>
          </p:nvPr>
        </p:nvSpPr>
        <p:spPr/>
        <p:txBody>
          <a:bodyPr/>
          <a:lstStyle/>
          <a:p>
            <a:endParaRPr lang="en-US">
              <a:solidFill>
                <a:srgbClr val="464646"/>
              </a:solidFill>
            </a:endParaRPr>
          </a:p>
        </p:txBody>
      </p:sp>
      <p:sp>
        <p:nvSpPr>
          <p:cNvPr id="4" name="Date Placeholder 3"/>
          <p:cNvSpPr>
            <a:spLocks noGrp="1"/>
          </p:cNvSpPr>
          <p:nvPr>
            <p:ph type="dt" sz="half" idx="30"/>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7069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V (1)">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995242" y="1192212"/>
            <a:ext cx="4897238" cy="5116512"/>
          </a:xfrm>
        </p:spPr>
        <p:txBody>
          <a:bodyPr lIns="36000" tIns="36000" rIns="36000" bIns="36000" anchor="t" anchorCtr="0"/>
          <a:lstStyle>
            <a:lvl1pPr marL="0" indent="0" algn="l">
              <a:buNone/>
              <a:defRPr sz="1600" b="1"/>
            </a:lvl1pPr>
            <a:lvl2pPr marL="268288" indent="-268288" algn="l">
              <a:spcAft>
                <a:spcPts val="725"/>
              </a:spcAft>
              <a:buClr>
                <a:srgbClr val="AF002D"/>
              </a:buClr>
              <a:buSzPct val="70000"/>
              <a:buFont typeface="Wingdings" pitchFamily="2" charset="2"/>
              <a:buChar char=""/>
              <a:defRPr sz="1600"/>
            </a:lvl2pPr>
            <a:lvl3pPr marL="0" indent="0" algn="l">
              <a:spcBef>
                <a:spcPts val="1450"/>
              </a:spcBef>
              <a:spcAft>
                <a:spcPts val="0"/>
              </a:spcAft>
              <a:buNone/>
              <a:defRPr sz="1600"/>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de-DE"/>
          </a:p>
        </p:txBody>
      </p:sp>
      <p:sp>
        <p:nvSpPr>
          <p:cNvPr id="10" name="Picture Placeholder 2"/>
          <p:cNvSpPr>
            <a:spLocks noGrp="1"/>
          </p:cNvSpPr>
          <p:nvPr>
            <p:ph type="pic" idx="1"/>
          </p:nvPr>
        </p:nvSpPr>
        <p:spPr>
          <a:xfrm>
            <a:off x="43609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11"/>
          <p:cNvSpPr>
            <a:spLocks noGrp="1"/>
          </p:cNvSpPr>
          <p:nvPr>
            <p:ph type="body" sz="quarter" idx="17"/>
          </p:nvPr>
        </p:nvSpPr>
        <p:spPr>
          <a:xfrm>
            <a:off x="384175"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2" name="Footer Placeholder 1"/>
          <p:cNvSpPr>
            <a:spLocks noGrp="1"/>
          </p:cNvSpPr>
          <p:nvPr>
            <p:ph type="ftr" sz="quarter" idx="18"/>
          </p:nvPr>
        </p:nvSpPr>
        <p:spPr/>
        <p:txBody>
          <a:bodyPr/>
          <a:lstStyle/>
          <a:p>
            <a:endParaRPr lang="en-US">
              <a:solidFill>
                <a:srgbClr val="464646"/>
              </a:solidFill>
            </a:endParaRPr>
          </a:p>
        </p:txBody>
      </p:sp>
      <p:sp>
        <p:nvSpPr>
          <p:cNvPr id="9" name="Text Placeholder 11"/>
          <p:cNvSpPr>
            <a:spLocks noGrp="1"/>
          </p:cNvSpPr>
          <p:nvPr>
            <p:ph type="body" sz="quarter" idx="19"/>
          </p:nvPr>
        </p:nvSpPr>
        <p:spPr>
          <a:xfrm>
            <a:off x="384175"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1" name="Text Placeholder 11"/>
          <p:cNvSpPr>
            <a:spLocks noGrp="1"/>
          </p:cNvSpPr>
          <p:nvPr>
            <p:ph type="body" sz="quarter" idx="20"/>
          </p:nvPr>
        </p:nvSpPr>
        <p:spPr>
          <a:xfrm>
            <a:off x="384175"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3" name="Date Placeholder 2"/>
          <p:cNvSpPr>
            <a:spLocks noGrp="1"/>
          </p:cNvSpPr>
          <p:nvPr>
            <p:ph type="dt" sz="half" idx="21"/>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171706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V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09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7" name="Picture Placeholder 2"/>
          <p:cNvSpPr>
            <a:spLocks noGrp="1"/>
          </p:cNvSpPr>
          <p:nvPr>
            <p:ph type="pic" idx="20"/>
          </p:nvPr>
        </p:nvSpPr>
        <p:spPr>
          <a:xfrm>
            <a:off x="461254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9" name="Title 18"/>
          <p:cNvSpPr>
            <a:spLocks noGrp="1"/>
          </p:cNvSpPr>
          <p:nvPr>
            <p:ph type="title"/>
          </p:nvPr>
        </p:nvSpPr>
        <p:spPr/>
        <p:txBody>
          <a:bodyPr/>
          <a:lstStyle/>
          <a:p>
            <a:r>
              <a:rPr lang="en-US" smtClean="0"/>
              <a:t>Click to edit Master title style</a:t>
            </a:r>
            <a:endParaRPr lang="de-DE"/>
          </a:p>
        </p:txBody>
      </p:sp>
      <p:sp>
        <p:nvSpPr>
          <p:cNvPr id="2" name="Footer Placeholder 1"/>
          <p:cNvSpPr>
            <a:spLocks noGrp="1"/>
          </p:cNvSpPr>
          <p:nvPr>
            <p:ph type="ftr" sz="quarter" idx="21"/>
          </p:nvPr>
        </p:nvSpPr>
        <p:spPr/>
        <p:txBody>
          <a:bodyPr/>
          <a:lstStyle/>
          <a:p>
            <a:endParaRPr lang="en-US">
              <a:solidFill>
                <a:srgbClr val="464646"/>
              </a:solidFill>
            </a:endParaRPr>
          </a:p>
        </p:txBody>
      </p:sp>
      <p:sp>
        <p:nvSpPr>
          <p:cNvPr id="9" name="Text Placeholder 11"/>
          <p:cNvSpPr>
            <a:spLocks noGrp="1"/>
          </p:cNvSpPr>
          <p:nvPr>
            <p:ph type="body" sz="quarter" idx="17"/>
          </p:nvPr>
        </p:nvSpPr>
        <p:spPr>
          <a:xfrm>
            <a:off x="384175"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0" name="Text Placeholder 11"/>
          <p:cNvSpPr>
            <a:spLocks noGrp="1"/>
          </p:cNvSpPr>
          <p:nvPr>
            <p:ph type="body" sz="quarter" idx="19"/>
          </p:nvPr>
        </p:nvSpPr>
        <p:spPr>
          <a:xfrm>
            <a:off x="384175"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1" name="Text Placeholder 11"/>
          <p:cNvSpPr>
            <a:spLocks noGrp="1"/>
          </p:cNvSpPr>
          <p:nvPr>
            <p:ph type="body" sz="quarter" idx="22"/>
          </p:nvPr>
        </p:nvSpPr>
        <p:spPr>
          <a:xfrm>
            <a:off x="384175"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3" name="Text Placeholder 11"/>
          <p:cNvSpPr>
            <a:spLocks noGrp="1"/>
          </p:cNvSpPr>
          <p:nvPr>
            <p:ph type="body" sz="quarter" idx="23"/>
          </p:nvPr>
        </p:nvSpPr>
        <p:spPr>
          <a:xfrm>
            <a:off x="4571999"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5" name="Text Placeholder 11"/>
          <p:cNvSpPr>
            <a:spLocks noGrp="1"/>
          </p:cNvSpPr>
          <p:nvPr>
            <p:ph type="body" sz="quarter" idx="24"/>
          </p:nvPr>
        </p:nvSpPr>
        <p:spPr>
          <a:xfrm>
            <a:off x="4571999"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6" name="Text Placeholder 11"/>
          <p:cNvSpPr>
            <a:spLocks noGrp="1"/>
          </p:cNvSpPr>
          <p:nvPr>
            <p:ph type="body" sz="quarter" idx="25"/>
          </p:nvPr>
        </p:nvSpPr>
        <p:spPr>
          <a:xfrm>
            <a:off x="4571999"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4" name="Date Placeholder 3"/>
          <p:cNvSpPr>
            <a:spLocks noGrp="1"/>
          </p:cNvSpPr>
          <p:nvPr>
            <p:ph type="dt" sz="half" idx="26"/>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3081425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4176" y="1192212"/>
            <a:ext cx="4176000" cy="511651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6016" y="1192212"/>
            <a:ext cx="4176464" cy="511651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3"/>
          </p:nvPr>
        </p:nvSpPr>
        <p:spPr/>
        <p:txBody>
          <a:bodyPr/>
          <a:lstStyle/>
          <a:p>
            <a:endParaRPr lang="en-US">
              <a:solidFill>
                <a:srgbClr val="464646"/>
              </a:solidFill>
            </a:endParaRPr>
          </a:p>
        </p:txBody>
      </p:sp>
      <p:sp>
        <p:nvSpPr>
          <p:cNvPr id="5" name="Date Placeholder 4"/>
          <p:cNvSpPr>
            <a:spLocks noGrp="1"/>
          </p:cNvSpPr>
          <p:nvPr>
            <p:ph type="dt" sz="half" idx="14"/>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425611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rei Inhalte - Three Contents (1)">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511651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016"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a:solidFill>
                <a:srgbClr val="464646"/>
              </a:solidFill>
            </a:endParaRPr>
          </a:p>
        </p:txBody>
      </p:sp>
      <p:sp>
        <p:nvSpPr>
          <p:cNvPr id="8" name="Date Placeholder 7"/>
          <p:cNvSpPr>
            <a:spLocks noGrp="1"/>
          </p:cNvSpPr>
          <p:nvPr>
            <p:ph type="dt" sz="half" idx="11"/>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2606420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rei Inhalte - Three Contents (2)">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511651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4175"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a:solidFill>
                <a:srgbClr val="464646"/>
              </a:solidFill>
            </a:endParaRPr>
          </a:p>
        </p:txBody>
      </p:sp>
      <p:sp>
        <p:nvSpPr>
          <p:cNvPr id="8" name="Date Placeholder 7"/>
          <p:cNvSpPr>
            <a:spLocks noGrp="1"/>
          </p:cNvSpPr>
          <p:nvPr>
            <p:ph type="dt" sz="half" idx="11"/>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406902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Vier Inhalte - Four Contents">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4175"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016"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a:solidFill>
                <a:srgbClr val="464646"/>
              </a:solidFill>
            </a:endParaRPr>
          </a:p>
        </p:txBody>
      </p:sp>
      <p:sp>
        <p:nvSpPr>
          <p:cNvPr id="8" name="Date Placeholder 7"/>
          <p:cNvSpPr>
            <a:spLocks noGrp="1"/>
          </p:cNvSpPr>
          <p:nvPr>
            <p:ph type="dt" sz="half" idx="11"/>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195050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Zitat - Quote (1)">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5390" y="986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6" name="Text Placeholder 4"/>
          <p:cNvSpPr>
            <a:spLocks noGrp="1"/>
          </p:cNvSpPr>
          <p:nvPr>
            <p:ph type="body" sz="quarter" idx="11"/>
          </p:nvPr>
        </p:nvSpPr>
        <p:spPr>
          <a:xfrm>
            <a:off x="1836043" y="3641425"/>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2" name="Date Placeholder 1"/>
          <p:cNvSpPr>
            <a:spLocks noGrp="1"/>
          </p:cNvSpPr>
          <p:nvPr>
            <p:ph type="dt" sz="half" idx="12"/>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3469432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Zitat - Quote (2)">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5390" y="986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6" name="Text Placeholder 4"/>
          <p:cNvSpPr>
            <a:spLocks noGrp="1"/>
          </p:cNvSpPr>
          <p:nvPr>
            <p:ph type="body" sz="quarter" idx="11"/>
          </p:nvPr>
        </p:nvSpPr>
        <p:spPr>
          <a:xfrm>
            <a:off x="1836043" y="4293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2" name="Date Placeholder 1"/>
          <p:cNvSpPr>
            <a:spLocks noGrp="1"/>
          </p:cNvSpPr>
          <p:nvPr>
            <p:ph type="dt" sz="half" idx="12"/>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315687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r -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9147600" y="0"/>
            <a:ext cx="1588" cy="1588"/>
          </a:xfrm>
        </p:spPr>
        <p:txBody>
          <a:bodyPr lIns="91440" tIns="45720" rIns="91440" bIns="45720" anchor="ctr" anchorCtr="0"/>
          <a:lstStyle>
            <a:lvl1pPr algn="l">
              <a:defRPr sz="100">
                <a:noFill/>
              </a:defRPr>
            </a:lvl1pPr>
          </a:lstStyle>
          <a:p>
            <a:endParaRPr lang="en-US"/>
          </a:p>
        </p:txBody>
      </p:sp>
      <p:sp>
        <p:nvSpPr>
          <p:cNvPr id="3" name="Date Placeholder 2"/>
          <p:cNvSpPr>
            <a:spLocks noGrp="1"/>
          </p:cNvSpPr>
          <p:nvPr>
            <p:ph type="dt" sz="half" idx="11"/>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350735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titel - Section Header">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885113" y="1370013"/>
            <a:ext cx="1257300" cy="5124450"/>
          </a:xfrm>
          <a:prstGeom prst="rect">
            <a:avLst/>
          </a:prstGeom>
          <a:solidFill>
            <a:srgbClr val="002C5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noProof="0" smtClean="0"/>
          </a:p>
        </p:txBody>
      </p:sp>
      <p:pic>
        <p:nvPicPr>
          <p:cNvPr id="8" name="Picture 21" descr="Transparent_8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59113" y="1370013"/>
            <a:ext cx="4826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71850" y="1906588"/>
            <a:ext cx="4183063" cy="2674937"/>
          </a:xfrm>
        </p:spPr>
        <p:txBody>
          <a:bodyPr lIns="36000" tIns="0" rIns="36000" bIns="0" anchor="t" anchorCtr="0"/>
          <a:lstStyle>
            <a:lvl1pPr algn="l">
              <a:defRPr sz="2800" b="0"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3371850" y="1608137"/>
            <a:ext cx="4183063" cy="288000"/>
          </a:xfrm>
        </p:spPr>
        <p:txBody>
          <a:bodyPr lIns="36000" tIns="0" rIns="36000" bIns="0" anchor="t" anchorCtr="0"/>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5" name="Text Placeholder 2"/>
          <p:cNvSpPr>
            <a:spLocks noGrp="1"/>
          </p:cNvSpPr>
          <p:nvPr>
            <p:ph type="body" idx="11"/>
          </p:nvPr>
        </p:nvSpPr>
        <p:spPr>
          <a:xfrm>
            <a:off x="3371850" y="4899025"/>
            <a:ext cx="4183063" cy="1449388"/>
          </a:xfrm>
        </p:spPr>
        <p:txBody>
          <a:bodyPr lIns="36000" tIns="0" rIns="36000" bIns="0" anchor="b" anchorCtr="0"/>
          <a:lstStyle>
            <a:lvl1pPr marL="0" indent="0" algn="l">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2"/>
          </p:nvPr>
        </p:nvSpPr>
        <p:spPr/>
        <p:txBody>
          <a:bodyPr/>
          <a:lstStyle/>
          <a:p>
            <a:r>
              <a:rPr lang="en-US" noProof="0" smtClean="0"/>
              <a:t>Date</a:t>
            </a:r>
            <a:endParaRPr lang="en-US" noProof="0"/>
          </a:p>
        </p:txBody>
      </p:sp>
      <p:pic>
        <p:nvPicPr>
          <p:cNvPr id="9" name="Picture 8"/>
          <p:cNvPicPr>
            <a:picLocks noChangeAspect="1"/>
          </p:cNvPicPr>
          <p:nvPr/>
        </p:nvPicPr>
        <p:blipFill>
          <a:blip>
            <a:extLst>
              <a:ext uri="{28A0092B-C50C-407E-A947-70E740481C1C}">
                <a14:useLocalDpi xmlns:a14="http://schemas.microsoft.com/office/drawing/2010/main" val="0"/>
              </a:ext>
            </a:extLst>
          </a:blip>
          <a:stretch>
            <a:fillRect/>
          </a:stretch>
        </p:blipFill>
        <p:spPr>
          <a:xfrm>
            <a:off x="8064488" y="6021288"/>
            <a:ext cx="900000" cy="312632"/>
          </a:xfrm>
          <a:prstGeom prst="rect">
            <a:avLst/>
          </a:prstGeom>
        </p:spPr>
      </p:pic>
    </p:spTree>
    <p:extLst>
      <p:ext uri="{BB962C8B-B14F-4D97-AF65-F5344CB8AC3E}">
        <p14:creationId xmlns:p14="http://schemas.microsoft.com/office/powerpoint/2010/main" val="333622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endParaRPr lang="en-US">
              <a:solidFill>
                <a:srgbClr val="464646"/>
              </a:solidFill>
            </a:endParaRPr>
          </a:p>
        </p:txBody>
      </p:sp>
      <p:sp>
        <p:nvSpPr>
          <p:cNvPr id="4" name="Date Placeholder 3"/>
          <p:cNvSpPr>
            <a:spLocks noGrp="1"/>
          </p:cNvSpPr>
          <p:nvPr>
            <p:ph type="dt" sz="half" idx="11"/>
          </p:nvPr>
        </p:nvSpPr>
        <p:spPr/>
        <p:txBody>
          <a:bodyPr/>
          <a:lstStyle/>
          <a:p>
            <a:r>
              <a:rPr lang="en-US" smtClean="0">
                <a:solidFill>
                  <a:srgbClr val="464646">
                    <a:tint val="75000"/>
                    <a:alpha val="0"/>
                  </a:srgbClr>
                </a:solidFill>
              </a:rPr>
              <a:t>Date</a:t>
            </a:r>
            <a:endParaRPr lang="en-US">
              <a:solidFill>
                <a:srgbClr val="464646">
                  <a:tint val="75000"/>
                  <a:alpha val="0"/>
                </a:srgbClr>
              </a:solidFill>
            </a:endParaRPr>
          </a:p>
        </p:txBody>
      </p:sp>
    </p:spTree>
    <p:extLst>
      <p:ext uri="{BB962C8B-B14F-4D97-AF65-F5344CB8AC3E}">
        <p14:creationId xmlns:p14="http://schemas.microsoft.com/office/powerpoint/2010/main" val="1272455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folie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1" y="1370013"/>
            <a:ext cx="1257300" cy="5124450"/>
          </a:xfrm>
          <a:prstGeom prst="rect">
            <a:avLst/>
          </a:prstGeom>
        </p:spPr>
      </p:pic>
      <p:pic>
        <p:nvPicPr>
          <p:cNvPr id="8" name="Picture 21" descr="Transparent_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370013"/>
            <a:ext cx="4826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71850" y="1906588"/>
            <a:ext cx="4183063" cy="2674937"/>
          </a:xfrm>
        </p:spPr>
        <p:txBody>
          <a:bodyPr lIns="36000" tIns="0" rIns="36000" bIns="0" anchor="t" anchorCtr="0"/>
          <a:lstStyle>
            <a:lvl1pPr algn="l">
              <a:defRPr cap="all" baseline="0"/>
            </a:lvl1pPr>
          </a:lstStyle>
          <a:p>
            <a:r>
              <a:rPr lang="en-US" smtClean="0"/>
              <a:t>Click to edit Master title style</a:t>
            </a:r>
            <a:endParaRPr lang="en-US"/>
          </a:p>
        </p:txBody>
      </p:sp>
      <p:sp>
        <p:nvSpPr>
          <p:cNvPr id="3" name="Subtitle 2"/>
          <p:cNvSpPr>
            <a:spLocks noGrp="1"/>
          </p:cNvSpPr>
          <p:nvPr>
            <p:ph type="subTitle" idx="1"/>
          </p:nvPr>
        </p:nvSpPr>
        <p:spPr>
          <a:xfrm>
            <a:off x="3371850" y="4899025"/>
            <a:ext cx="4183063" cy="1449388"/>
          </a:xfrm>
        </p:spPr>
        <p:txBody>
          <a:bodyPr lIns="36000" tIns="0" rIns="36000" bIns="0"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4"/>
          <p:cNvSpPr>
            <a:spLocks noGrp="1"/>
          </p:cNvSpPr>
          <p:nvPr>
            <p:ph type="dt" sz="half" idx="11"/>
          </p:nvPr>
        </p:nvSpPr>
        <p:spPr>
          <a:xfrm flipH="1">
            <a:off x="3371850" y="1608137"/>
            <a:ext cx="4183063" cy="288000"/>
          </a:xfrm>
        </p:spPr>
        <p:txBody>
          <a:bodyPr lIns="36000" tIns="0" rIns="36000" bIns="0" anchor="t" anchorCtr="0"/>
          <a:lstStyle>
            <a:lvl1pPr algn="l">
              <a:defRPr sz="1800">
                <a:solidFill>
                  <a:schemeClr val="tx1"/>
                </a:solidFill>
              </a:defRPr>
            </a:lvl1pPr>
          </a:lstStyle>
          <a:p>
            <a:pPr>
              <a:defRPr/>
            </a:pPr>
            <a:r>
              <a:rPr lang="de-DE" smtClean="0">
                <a:solidFill>
                  <a:srgbClr val="464646"/>
                </a:solidFill>
              </a:rPr>
              <a:t>TT.MM.JJJJ - Ausfüllen über Ansicht/Kopf- und Fußzeile</a:t>
            </a:r>
            <a:endParaRPr lang="de-DE">
              <a:solidFill>
                <a:srgbClr val="464646"/>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488" y="6021288"/>
            <a:ext cx="900000" cy="312632"/>
          </a:xfrm>
          <a:prstGeom prst="rect">
            <a:avLst/>
          </a:prstGeom>
        </p:spPr>
      </p:pic>
    </p:spTree>
    <p:extLst>
      <p:ext uri="{BB962C8B-B14F-4D97-AF65-F5344CB8AC3E}">
        <p14:creationId xmlns:p14="http://schemas.microsoft.com/office/powerpoint/2010/main" val="250101449"/>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AF002D"/>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p:txBody>
          <a:bodyPr/>
          <a:lstStyle/>
          <a:p>
            <a:endParaRPr lang="en-US">
              <a:solidFill>
                <a:srgbClr val="464646"/>
              </a:solidFill>
            </a:endParaRPr>
          </a:p>
        </p:txBody>
      </p:sp>
      <p:sp>
        <p:nvSpPr>
          <p:cNvPr id="4" name="Date Placeholder 3"/>
          <p:cNvSpPr>
            <a:spLocks noGrp="1"/>
          </p:cNvSpPr>
          <p:nvPr>
            <p:ph type="dt" sz="half" idx="14"/>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886111449"/>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Abschnittstitel -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885113" y="1370013"/>
            <a:ext cx="1257300" cy="5124450"/>
          </a:xfrm>
          <a:prstGeom prst="rect">
            <a:avLst/>
          </a:prstGeom>
          <a:solidFill>
            <a:srgbClr val="002C5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endParaRPr lang="en-US" sz="1600" smtClean="0">
              <a:solidFill>
                <a:srgbClr val="FFFFFF"/>
              </a:solidFill>
            </a:endParaRPr>
          </a:p>
        </p:txBody>
      </p:sp>
      <p:pic>
        <p:nvPicPr>
          <p:cNvPr id="8" name="Picture 21" descr="Transparent_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370013"/>
            <a:ext cx="4826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71850" y="1906588"/>
            <a:ext cx="4183063" cy="2674937"/>
          </a:xfrm>
        </p:spPr>
        <p:txBody>
          <a:bodyPr lIns="36000" tIns="0" rIns="36000" bIns="0" anchor="t" anchorCtr="0"/>
          <a:lstStyle>
            <a:lvl1pPr algn="l">
              <a:defRPr sz="2800" b="0"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3371850" y="1608137"/>
            <a:ext cx="4183063" cy="288000"/>
          </a:xfrm>
        </p:spPr>
        <p:txBody>
          <a:bodyPr lIns="36000" tIns="0" rIns="36000" bIns="0" anchor="t" anchorCtr="0"/>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5" name="Text Placeholder 2"/>
          <p:cNvSpPr>
            <a:spLocks noGrp="1"/>
          </p:cNvSpPr>
          <p:nvPr>
            <p:ph type="body" idx="11"/>
          </p:nvPr>
        </p:nvSpPr>
        <p:spPr>
          <a:xfrm>
            <a:off x="3371850" y="4899025"/>
            <a:ext cx="4183063" cy="1449388"/>
          </a:xfrm>
        </p:spPr>
        <p:txBody>
          <a:bodyPr lIns="36000" tIns="0" rIns="36000" bIns="0" anchor="b" anchorCtr="0"/>
          <a:lstStyle>
            <a:lvl1pPr marL="0" indent="0" algn="l">
              <a:buNone/>
              <a:defRPr sz="1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2"/>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488" y="6021288"/>
            <a:ext cx="900000" cy="312632"/>
          </a:xfrm>
          <a:prstGeom prst="rect">
            <a:avLst/>
          </a:prstGeom>
        </p:spPr>
      </p:pic>
    </p:spTree>
    <p:extLst>
      <p:ext uri="{BB962C8B-B14F-4D97-AF65-F5344CB8AC3E}">
        <p14:creationId xmlns:p14="http://schemas.microsoft.com/office/powerpoint/2010/main" val="289837906"/>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3"/>
          </p:nvPr>
        </p:nvSpPr>
        <p:spPr/>
        <p:txBody>
          <a:bodyPr/>
          <a:lstStyle/>
          <a:p>
            <a:endParaRPr lang="en-US">
              <a:solidFill>
                <a:srgbClr val="464646"/>
              </a:solidFill>
            </a:endParaRPr>
          </a:p>
        </p:txBody>
      </p:sp>
      <p:sp>
        <p:nvSpPr>
          <p:cNvPr id="3" name="Date Placeholder 2"/>
          <p:cNvSpPr>
            <a:spLocks noGrp="1"/>
          </p:cNvSpPr>
          <p:nvPr>
            <p:ph type="dt" sz="half" idx="14"/>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728230762"/>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uszeichnungen - Awards">
    <p:spTree>
      <p:nvGrpSpPr>
        <p:cNvPr id="1" name=""/>
        <p:cNvGrpSpPr/>
        <p:nvPr/>
      </p:nvGrpSpPr>
      <p:grpSpPr>
        <a:xfrm>
          <a:off x="0" y="0"/>
          <a:ext cx="0" cy="0"/>
          <a:chOff x="0" y="0"/>
          <a:chExt cx="0" cy="0"/>
        </a:xfrm>
      </p:grpSpPr>
      <p:cxnSp>
        <p:nvCxnSpPr>
          <p:cNvPr id="65" name="Straight Connector 64"/>
          <p:cNvCxnSpPr/>
          <p:nvPr/>
        </p:nvCxnSpPr>
        <p:spPr>
          <a:xfrm>
            <a:off x="3113120" y="1298575"/>
            <a:ext cx="0" cy="50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43189" y="1298575"/>
            <a:ext cx="0" cy="50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30212" y="2966575"/>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0212" y="4634575"/>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6" name="Text Placeholder 35"/>
          <p:cNvSpPr>
            <a:spLocks noGrp="1"/>
          </p:cNvSpPr>
          <p:nvPr>
            <p:ph type="body" sz="quarter" idx="20"/>
          </p:nvPr>
        </p:nvSpPr>
        <p:spPr>
          <a:xfrm>
            <a:off x="528086"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1" name="Text Placeholder 35"/>
          <p:cNvSpPr>
            <a:spLocks noGrp="1"/>
          </p:cNvSpPr>
          <p:nvPr>
            <p:ph type="body" sz="quarter" idx="21"/>
          </p:nvPr>
        </p:nvSpPr>
        <p:spPr>
          <a:xfrm>
            <a:off x="3558155"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2" name="Text Placeholder 35"/>
          <p:cNvSpPr>
            <a:spLocks noGrp="1"/>
          </p:cNvSpPr>
          <p:nvPr>
            <p:ph type="body" sz="quarter" idx="22"/>
          </p:nvPr>
        </p:nvSpPr>
        <p:spPr>
          <a:xfrm>
            <a:off x="6588224"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3" name="Text Placeholder 35"/>
          <p:cNvSpPr>
            <a:spLocks noGrp="1"/>
          </p:cNvSpPr>
          <p:nvPr>
            <p:ph type="body" sz="quarter" idx="23"/>
          </p:nvPr>
        </p:nvSpPr>
        <p:spPr>
          <a:xfrm>
            <a:off x="528086"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4" name="Text Placeholder 35"/>
          <p:cNvSpPr>
            <a:spLocks noGrp="1"/>
          </p:cNvSpPr>
          <p:nvPr>
            <p:ph type="body" sz="quarter" idx="24"/>
          </p:nvPr>
        </p:nvSpPr>
        <p:spPr>
          <a:xfrm>
            <a:off x="3558155"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5" name="Text Placeholder 35"/>
          <p:cNvSpPr>
            <a:spLocks noGrp="1"/>
          </p:cNvSpPr>
          <p:nvPr>
            <p:ph type="body" sz="quarter" idx="25"/>
          </p:nvPr>
        </p:nvSpPr>
        <p:spPr>
          <a:xfrm>
            <a:off x="6588224"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6" name="Text Placeholder 35"/>
          <p:cNvSpPr>
            <a:spLocks noGrp="1"/>
          </p:cNvSpPr>
          <p:nvPr>
            <p:ph type="body" sz="quarter" idx="26"/>
          </p:nvPr>
        </p:nvSpPr>
        <p:spPr>
          <a:xfrm>
            <a:off x="528086"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7" name="Text Placeholder 35"/>
          <p:cNvSpPr>
            <a:spLocks noGrp="1"/>
          </p:cNvSpPr>
          <p:nvPr>
            <p:ph type="body" sz="quarter" idx="27"/>
          </p:nvPr>
        </p:nvSpPr>
        <p:spPr>
          <a:xfrm>
            <a:off x="3558155"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8" name="Text Placeholder 35"/>
          <p:cNvSpPr>
            <a:spLocks noGrp="1"/>
          </p:cNvSpPr>
          <p:nvPr>
            <p:ph type="body" sz="quarter" idx="28"/>
          </p:nvPr>
        </p:nvSpPr>
        <p:spPr>
          <a:xfrm>
            <a:off x="6588224"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3" name="Footer Placeholder 2"/>
          <p:cNvSpPr>
            <a:spLocks noGrp="1"/>
          </p:cNvSpPr>
          <p:nvPr>
            <p:ph type="ftr" sz="quarter" idx="29"/>
          </p:nvPr>
        </p:nvSpPr>
        <p:spPr/>
        <p:txBody>
          <a:bodyPr/>
          <a:lstStyle/>
          <a:p>
            <a:endParaRPr lang="en-US">
              <a:solidFill>
                <a:srgbClr val="464646"/>
              </a:solidFill>
            </a:endParaRPr>
          </a:p>
        </p:txBody>
      </p:sp>
      <p:sp>
        <p:nvSpPr>
          <p:cNvPr id="4" name="Date Placeholder 3"/>
          <p:cNvSpPr>
            <a:spLocks noGrp="1"/>
          </p:cNvSpPr>
          <p:nvPr>
            <p:ph type="dt" sz="half" idx="30"/>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663268405"/>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V (1)">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995242" y="1192212"/>
            <a:ext cx="4897238" cy="5116512"/>
          </a:xfrm>
        </p:spPr>
        <p:txBody>
          <a:bodyPr lIns="36000" tIns="36000" rIns="36000" bIns="36000" anchor="t" anchorCtr="0"/>
          <a:lstStyle>
            <a:lvl1pPr marL="0" indent="0" algn="l">
              <a:buNone/>
              <a:defRPr sz="1600" b="1"/>
            </a:lvl1pPr>
            <a:lvl2pPr marL="268288" indent="-268288" algn="l">
              <a:spcAft>
                <a:spcPts val="725"/>
              </a:spcAft>
              <a:buClr>
                <a:srgbClr val="AF002D"/>
              </a:buClr>
              <a:buSzPct val="70000"/>
              <a:buFont typeface="Wingdings" pitchFamily="2" charset="2"/>
              <a:buChar char=""/>
              <a:defRPr sz="1600"/>
            </a:lvl2pPr>
            <a:lvl3pPr marL="0" indent="0" algn="l">
              <a:spcBef>
                <a:spcPts val="1450"/>
              </a:spcBef>
              <a:spcAft>
                <a:spcPts val="0"/>
              </a:spcAft>
              <a:buNone/>
              <a:defRPr sz="1600"/>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de-DE"/>
          </a:p>
        </p:txBody>
      </p:sp>
      <p:sp>
        <p:nvSpPr>
          <p:cNvPr id="10" name="Picture Placeholder 2"/>
          <p:cNvSpPr>
            <a:spLocks noGrp="1"/>
          </p:cNvSpPr>
          <p:nvPr>
            <p:ph type="pic" idx="1"/>
          </p:nvPr>
        </p:nvSpPr>
        <p:spPr>
          <a:xfrm>
            <a:off x="43609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11"/>
          <p:cNvSpPr>
            <a:spLocks noGrp="1"/>
          </p:cNvSpPr>
          <p:nvPr>
            <p:ph type="body" sz="quarter" idx="17"/>
          </p:nvPr>
        </p:nvSpPr>
        <p:spPr>
          <a:xfrm>
            <a:off x="384175"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2" name="Footer Placeholder 1"/>
          <p:cNvSpPr>
            <a:spLocks noGrp="1"/>
          </p:cNvSpPr>
          <p:nvPr>
            <p:ph type="ftr" sz="quarter" idx="18"/>
          </p:nvPr>
        </p:nvSpPr>
        <p:spPr/>
        <p:txBody>
          <a:bodyPr/>
          <a:lstStyle/>
          <a:p>
            <a:endParaRPr lang="en-US">
              <a:solidFill>
                <a:srgbClr val="464646"/>
              </a:solidFill>
            </a:endParaRPr>
          </a:p>
        </p:txBody>
      </p:sp>
      <p:sp>
        <p:nvSpPr>
          <p:cNvPr id="9" name="Text Placeholder 11"/>
          <p:cNvSpPr>
            <a:spLocks noGrp="1"/>
          </p:cNvSpPr>
          <p:nvPr>
            <p:ph type="body" sz="quarter" idx="19"/>
          </p:nvPr>
        </p:nvSpPr>
        <p:spPr>
          <a:xfrm>
            <a:off x="384175"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1" name="Text Placeholder 11"/>
          <p:cNvSpPr>
            <a:spLocks noGrp="1"/>
          </p:cNvSpPr>
          <p:nvPr>
            <p:ph type="body" sz="quarter" idx="20"/>
          </p:nvPr>
        </p:nvSpPr>
        <p:spPr>
          <a:xfrm>
            <a:off x="384175"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3" name="Date Placeholder 2"/>
          <p:cNvSpPr>
            <a:spLocks noGrp="1"/>
          </p:cNvSpPr>
          <p:nvPr>
            <p:ph type="dt" sz="half" idx="21"/>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2385973869"/>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V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09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7" name="Picture Placeholder 2"/>
          <p:cNvSpPr>
            <a:spLocks noGrp="1"/>
          </p:cNvSpPr>
          <p:nvPr>
            <p:ph type="pic" idx="20"/>
          </p:nvPr>
        </p:nvSpPr>
        <p:spPr>
          <a:xfrm>
            <a:off x="461254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9" name="Title 18"/>
          <p:cNvSpPr>
            <a:spLocks noGrp="1"/>
          </p:cNvSpPr>
          <p:nvPr>
            <p:ph type="title"/>
          </p:nvPr>
        </p:nvSpPr>
        <p:spPr/>
        <p:txBody>
          <a:bodyPr/>
          <a:lstStyle/>
          <a:p>
            <a:r>
              <a:rPr lang="en-US" smtClean="0"/>
              <a:t>Click to edit Master title style</a:t>
            </a:r>
            <a:endParaRPr lang="de-DE"/>
          </a:p>
        </p:txBody>
      </p:sp>
      <p:sp>
        <p:nvSpPr>
          <p:cNvPr id="2" name="Footer Placeholder 1"/>
          <p:cNvSpPr>
            <a:spLocks noGrp="1"/>
          </p:cNvSpPr>
          <p:nvPr>
            <p:ph type="ftr" sz="quarter" idx="21"/>
          </p:nvPr>
        </p:nvSpPr>
        <p:spPr/>
        <p:txBody>
          <a:bodyPr/>
          <a:lstStyle/>
          <a:p>
            <a:endParaRPr lang="en-US">
              <a:solidFill>
                <a:srgbClr val="464646"/>
              </a:solidFill>
            </a:endParaRPr>
          </a:p>
        </p:txBody>
      </p:sp>
      <p:sp>
        <p:nvSpPr>
          <p:cNvPr id="9" name="Text Placeholder 11"/>
          <p:cNvSpPr>
            <a:spLocks noGrp="1"/>
          </p:cNvSpPr>
          <p:nvPr>
            <p:ph type="body" sz="quarter" idx="17"/>
          </p:nvPr>
        </p:nvSpPr>
        <p:spPr>
          <a:xfrm>
            <a:off x="384175"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0" name="Text Placeholder 11"/>
          <p:cNvSpPr>
            <a:spLocks noGrp="1"/>
          </p:cNvSpPr>
          <p:nvPr>
            <p:ph type="body" sz="quarter" idx="19"/>
          </p:nvPr>
        </p:nvSpPr>
        <p:spPr>
          <a:xfrm>
            <a:off x="384175"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1" name="Text Placeholder 11"/>
          <p:cNvSpPr>
            <a:spLocks noGrp="1"/>
          </p:cNvSpPr>
          <p:nvPr>
            <p:ph type="body" sz="quarter" idx="22"/>
          </p:nvPr>
        </p:nvSpPr>
        <p:spPr>
          <a:xfrm>
            <a:off x="384175"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3" name="Text Placeholder 11"/>
          <p:cNvSpPr>
            <a:spLocks noGrp="1"/>
          </p:cNvSpPr>
          <p:nvPr>
            <p:ph type="body" sz="quarter" idx="23"/>
          </p:nvPr>
        </p:nvSpPr>
        <p:spPr>
          <a:xfrm>
            <a:off x="4571999"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5" name="Text Placeholder 11"/>
          <p:cNvSpPr>
            <a:spLocks noGrp="1"/>
          </p:cNvSpPr>
          <p:nvPr>
            <p:ph type="body" sz="quarter" idx="24"/>
          </p:nvPr>
        </p:nvSpPr>
        <p:spPr>
          <a:xfrm>
            <a:off x="4571999"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6" name="Text Placeholder 11"/>
          <p:cNvSpPr>
            <a:spLocks noGrp="1"/>
          </p:cNvSpPr>
          <p:nvPr>
            <p:ph type="body" sz="quarter" idx="25"/>
          </p:nvPr>
        </p:nvSpPr>
        <p:spPr>
          <a:xfrm>
            <a:off x="4571999"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4" name="Date Placeholder 3"/>
          <p:cNvSpPr>
            <a:spLocks noGrp="1"/>
          </p:cNvSpPr>
          <p:nvPr>
            <p:ph type="dt" sz="half" idx="26"/>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3059442669"/>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4176" y="1192212"/>
            <a:ext cx="4176000" cy="511651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6016" y="1192212"/>
            <a:ext cx="4176464" cy="511651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3"/>
          </p:nvPr>
        </p:nvSpPr>
        <p:spPr/>
        <p:txBody>
          <a:bodyPr/>
          <a:lstStyle/>
          <a:p>
            <a:endParaRPr lang="en-US">
              <a:solidFill>
                <a:srgbClr val="464646"/>
              </a:solidFill>
            </a:endParaRPr>
          </a:p>
        </p:txBody>
      </p:sp>
      <p:sp>
        <p:nvSpPr>
          <p:cNvPr id="5" name="Date Placeholder 4"/>
          <p:cNvSpPr>
            <a:spLocks noGrp="1"/>
          </p:cNvSpPr>
          <p:nvPr>
            <p:ph type="dt" sz="half" idx="14"/>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250585055"/>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rei Inhalte - Three Contents (1)">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511651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016"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a:solidFill>
                <a:srgbClr val="464646"/>
              </a:solidFill>
            </a:endParaRPr>
          </a:p>
        </p:txBody>
      </p:sp>
      <p:sp>
        <p:nvSpPr>
          <p:cNvPr id="8" name="Date Placeholder 7"/>
          <p:cNvSpPr>
            <a:spLocks noGrp="1"/>
          </p:cNvSpPr>
          <p:nvPr>
            <p:ph type="dt" sz="half" idx="11"/>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53015316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3"/>
          </p:nvPr>
        </p:nvSpPr>
        <p:spPr/>
        <p:txBody>
          <a:bodyPr/>
          <a:lstStyle/>
          <a:p>
            <a:endParaRPr lang="en-US"/>
          </a:p>
        </p:txBody>
      </p:sp>
      <p:sp>
        <p:nvSpPr>
          <p:cNvPr id="3" name="Date Placeholder 2"/>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868560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rei Inhalte - Three Contents (2)">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511651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4175"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a:solidFill>
                <a:srgbClr val="464646"/>
              </a:solidFill>
            </a:endParaRPr>
          </a:p>
        </p:txBody>
      </p:sp>
      <p:sp>
        <p:nvSpPr>
          <p:cNvPr id="8" name="Date Placeholder 7"/>
          <p:cNvSpPr>
            <a:spLocks noGrp="1"/>
          </p:cNvSpPr>
          <p:nvPr>
            <p:ph type="dt" sz="half" idx="11"/>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464088951"/>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Vier Inhalte - Four Contents">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4175"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016"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a:solidFill>
                <a:srgbClr val="464646"/>
              </a:solidFill>
            </a:endParaRPr>
          </a:p>
        </p:txBody>
      </p:sp>
      <p:sp>
        <p:nvSpPr>
          <p:cNvPr id="8" name="Date Placeholder 7"/>
          <p:cNvSpPr>
            <a:spLocks noGrp="1"/>
          </p:cNvSpPr>
          <p:nvPr>
            <p:ph type="dt" sz="half" idx="11"/>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698712245"/>
      </p:ext>
    </p:extLst>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Zitat - Quote (1)">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5390" y="986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6" name="Text Placeholder 4"/>
          <p:cNvSpPr>
            <a:spLocks noGrp="1"/>
          </p:cNvSpPr>
          <p:nvPr>
            <p:ph type="body" sz="quarter" idx="11"/>
          </p:nvPr>
        </p:nvSpPr>
        <p:spPr>
          <a:xfrm>
            <a:off x="1836043" y="3641425"/>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2" name="Date Placeholder 1"/>
          <p:cNvSpPr>
            <a:spLocks noGrp="1"/>
          </p:cNvSpPr>
          <p:nvPr>
            <p:ph type="dt" sz="half" idx="12"/>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3159188651"/>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Zitat - Quote (2)">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5390" y="986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6" name="Text Placeholder 4"/>
          <p:cNvSpPr>
            <a:spLocks noGrp="1"/>
          </p:cNvSpPr>
          <p:nvPr>
            <p:ph type="body" sz="quarter" idx="11"/>
          </p:nvPr>
        </p:nvSpPr>
        <p:spPr>
          <a:xfrm>
            <a:off x="1836043" y="4293096"/>
            <a:ext cx="7056437" cy="906366"/>
          </a:xfrm>
          <a:noFill/>
        </p:spPr>
        <p:txBody>
          <a:bodyPr lIns="72000" tIns="72000" rIns="72000" bIns="216000">
            <a:spAutoFit/>
          </a:bodyPr>
          <a:lstStyle>
            <a:lvl1pPr marL="0" indent="0">
              <a:spcAft>
                <a:spcPts val="0"/>
              </a:spcAft>
              <a:buNone/>
              <a:defRPr sz="2000">
                <a:solidFill>
                  <a:schemeClr val="bg1"/>
                </a:solidFill>
                <a:latin typeface="+mj-lt"/>
              </a:defRPr>
            </a:lvl1pPr>
            <a:lvl2pPr marL="0" indent="0" algn="r">
              <a:spcAft>
                <a:spcPts val="0"/>
              </a:spcAft>
              <a:buNone/>
              <a:defRPr sz="2000" i="1">
                <a:solidFill>
                  <a:schemeClr val="bg1"/>
                </a:solidFill>
                <a:latin typeface="+mj-lt"/>
              </a:defRPr>
            </a:lvl2pPr>
            <a:lvl3pPr marL="811712" indent="0">
              <a:buNone/>
              <a:defRPr sz="2000">
                <a:solidFill>
                  <a:schemeClr val="bg1"/>
                </a:solidFill>
                <a:latin typeface="+mj-lt"/>
              </a:defRPr>
            </a:lvl3pPr>
            <a:lvl4pPr marL="1171712" indent="0">
              <a:buNone/>
              <a:defRPr sz="2000">
                <a:solidFill>
                  <a:schemeClr val="bg1"/>
                </a:solidFill>
                <a:latin typeface="+mj-lt"/>
              </a:defRPr>
            </a:lvl4pPr>
            <a:lvl5pPr marL="1530125" indent="0">
              <a:buNone/>
              <a:defRPr sz="2000">
                <a:solidFill>
                  <a:schemeClr val="bg1"/>
                </a:solidFill>
                <a:latin typeface="+mj-lt"/>
              </a:defRPr>
            </a:lvl5pPr>
          </a:lstStyle>
          <a:p>
            <a:pPr lvl="0"/>
            <a:r>
              <a:rPr lang="en-US" smtClean="0"/>
              <a:t>Click to edit Master text styles</a:t>
            </a:r>
          </a:p>
          <a:p>
            <a:pPr lvl="1"/>
            <a:r>
              <a:rPr lang="en-US" smtClean="0"/>
              <a:t>Second level</a:t>
            </a:r>
          </a:p>
        </p:txBody>
      </p:sp>
      <p:sp>
        <p:nvSpPr>
          <p:cNvPr id="2" name="Date Placeholder 1"/>
          <p:cNvSpPr>
            <a:spLocks noGrp="1"/>
          </p:cNvSpPr>
          <p:nvPr>
            <p:ph type="dt" sz="half" idx="12"/>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4164502638"/>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Leer -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9147600" y="0"/>
            <a:ext cx="1588" cy="1588"/>
          </a:xfrm>
        </p:spPr>
        <p:txBody>
          <a:bodyPr lIns="91440" tIns="45720" rIns="91440" bIns="45720" anchor="ctr" anchorCtr="0"/>
          <a:lstStyle>
            <a:lvl1pPr algn="l">
              <a:defRPr sz="100">
                <a:noFill/>
              </a:defRPr>
            </a:lvl1pPr>
          </a:lstStyle>
          <a:p>
            <a:endParaRPr lang="en-US"/>
          </a:p>
        </p:txBody>
      </p:sp>
      <p:sp>
        <p:nvSpPr>
          <p:cNvPr id="3" name="Date Placeholder 2"/>
          <p:cNvSpPr>
            <a:spLocks noGrp="1"/>
          </p:cNvSpPr>
          <p:nvPr>
            <p:ph type="dt" sz="half" idx="11"/>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1838753967"/>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endParaRPr lang="en-US">
              <a:solidFill>
                <a:srgbClr val="464646"/>
              </a:solidFill>
            </a:endParaRPr>
          </a:p>
        </p:txBody>
      </p:sp>
      <p:sp>
        <p:nvSpPr>
          <p:cNvPr id="4" name="Date Placeholder 3"/>
          <p:cNvSpPr>
            <a:spLocks noGrp="1"/>
          </p:cNvSpPr>
          <p:nvPr>
            <p:ph type="dt" sz="half" idx="11"/>
          </p:nvPr>
        </p:nvSpPr>
        <p:spPr/>
        <p:txBody>
          <a:bodyPr/>
          <a:lstStyle/>
          <a:p>
            <a:pPr>
              <a:defRPr/>
            </a:pPr>
            <a:r>
              <a:rPr lang="de-DE" smtClean="0">
                <a:solidFill>
                  <a:srgbClr val="464646">
                    <a:tint val="75000"/>
                    <a:alpha val="0"/>
                  </a:srgbClr>
                </a:solidFill>
              </a:rPr>
              <a:t>TT.MM.JJJJ - Ausfüllen über Ansicht/Kopf- und Fußzeile</a:t>
            </a:r>
            <a:endParaRPr lang="de-DE">
              <a:solidFill>
                <a:srgbClr val="464646">
                  <a:tint val="75000"/>
                  <a:alpha val="0"/>
                </a:srgbClr>
              </a:solidFill>
            </a:endParaRPr>
          </a:p>
        </p:txBody>
      </p:sp>
    </p:spTree>
    <p:extLst>
      <p:ext uri="{BB962C8B-B14F-4D97-AF65-F5344CB8AC3E}">
        <p14:creationId xmlns:p14="http://schemas.microsoft.com/office/powerpoint/2010/main" val="290818531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uszeichnungen - Awards">
    <p:spTree>
      <p:nvGrpSpPr>
        <p:cNvPr id="1" name=""/>
        <p:cNvGrpSpPr/>
        <p:nvPr/>
      </p:nvGrpSpPr>
      <p:grpSpPr>
        <a:xfrm>
          <a:off x="0" y="0"/>
          <a:ext cx="0" cy="0"/>
          <a:chOff x="0" y="0"/>
          <a:chExt cx="0" cy="0"/>
        </a:xfrm>
      </p:grpSpPr>
      <p:cxnSp>
        <p:nvCxnSpPr>
          <p:cNvPr id="65" name="Straight Connector 64"/>
          <p:cNvCxnSpPr/>
          <p:nvPr userDrawn="1"/>
        </p:nvCxnSpPr>
        <p:spPr>
          <a:xfrm>
            <a:off x="3113120" y="1298575"/>
            <a:ext cx="0" cy="50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143189" y="1298575"/>
            <a:ext cx="0" cy="5004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430212" y="2966575"/>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430212" y="4634575"/>
            <a:ext cx="842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6" name="Text Placeholder 35"/>
          <p:cNvSpPr>
            <a:spLocks noGrp="1"/>
          </p:cNvSpPr>
          <p:nvPr>
            <p:ph type="body" sz="quarter" idx="20"/>
          </p:nvPr>
        </p:nvSpPr>
        <p:spPr>
          <a:xfrm>
            <a:off x="528086"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1" name="Text Placeholder 35"/>
          <p:cNvSpPr>
            <a:spLocks noGrp="1"/>
          </p:cNvSpPr>
          <p:nvPr>
            <p:ph type="body" sz="quarter" idx="21"/>
          </p:nvPr>
        </p:nvSpPr>
        <p:spPr>
          <a:xfrm>
            <a:off x="3558155"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2" name="Text Placeholder 35"/>
          <p:cNvSpPr>
            <a:spLocks noGrp="1"/>
          </p:cNvSpPr>
          <p:nvPr>
            <p:ph type="body" sz="quarter" idx="22"/>
          </p:nvPr>
        </p:nvSpPr>
        <p:spPr>
          <a:xfrm>
            <a:off x="6588224" y="1340769"/>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3" name="Text Placeholder 35"/>
          <p:cNvSpPr>
            <a:spLocks noGrp="1"/>
          </p:cNvSpPr>
          <p:nvPr>
            <p:ph type="body" sz="quarter" idx="23"/>
          </p:nvPr>
        </p:nvSpPr>
        <p:spPr>
          <a:xfrm>
            <a:off x="528086"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4" name="Text Placeholder 35"/>
          <p:cNvSpPr>
            <a:spLocks noGrp="1"/>
          </p:cNvSpPr>
          <p:nvPr>
            <p:ph type="body" sz="quarter" idx="24"/>
          </p:nvPr>
        </p:nvSpPr>
        <p:spPr>
          <a:xfrm>
            <a:off x="3558155"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5" name="Text Placeholder 35"/>
          <p:cNvSpPr>
            <a:spLocks noGrp="1"/>
          </p:cNvSpPr>
          <p:nvPr>
            <p:ph type="body" sz="quarter" idx="25"/>
          </p:nvPr>
        </p:nvSpPr>
        <p:spPr>
          <a:xfrm>
            <a:off x="6588224" y="3015168"/>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6" name="Text Placeholder 35"/>
          <p:cNvSpPr>
            <a:spLocks noGrp="1"/>
          </p:cNvSpPr>
          <p:nvPr>
            <p:ph type="body" sz="quarter" idx="26"/>
          </p:nvPr>
        </p:nvSpPr>
        <p:spPr>
          <a:xfrm>
            <a:off x="528086"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7" name="Text Placeholder 35"/>
          <p:cNvSpPr>
            <a:spLocks noGrp="1"/>
          </p:cNvSpPr>
          <p:nvPr>
            <p:ph type="body" sz="quarter" idx="27"/>
          </p:nvPr>
        </p:nvSpPr>
        <p:spPr>
          <a:xfrm>
            <a:off x="3558155"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78" name="Text Placeholder 35"/>
          <p:cNvSpPr>
            <a:spLocks noGrp="1"/>
          </p:cNvSpPr>
          <p:nvPr>
            <p:ph type="body" sz="quarter" idx="28"/>
          </p:nvPr>
        </p:nvSpPr>
        <p:spPr>
          <a:xfrm>
            <a:off x="6588224" y="4699656"/>
            <a:ext cx="2139998" cy="903038"/>
          </a:xfrm>
        </p:spPr>
        <p:txBody>
          <a:bodyPr lIns="72000" rIns="72000"/>
          <a:lstStyle>
            <a:lvl1pPr marL="0" indent="0" algn="ctr">
              <a:lnSpc>
                <a:spcPct val="100000"/>
              </a:lnSpc>
              <a:spcBef>
                <a:spcPts val="0"/>
              </a:spcBef>
              <a:spcAft>
                <a:spcPts val="300"/>
              </a:spcAft>
              <a:buNone/>
              <a:defRPr sz="1200" b="1"/>
            </a:lvl1pPr>
            <a:lvl2pPr marL="0" indent="0" algn="ctr">
              <a:lnSpc>
                <a:spcPct val="100000"/>
              </a:lnSpc>
              <a:spcBef>
                <a:spcPts val="0"/>
              </a:spcBef>
              <a:spcAft>
                <a:spcPts val="0"/>
              </a:spcAft>
              <a:buNone/>
              <a:defRPr sz="1200"/>
            </a:lvl2pPr>
          </a:lstStyle>
          <a:p>
            <a:pPr lvl="0"/>
            <a:r>
              <a:rPr lang="en-US" smtClean="0"/>
              <a:t>Click to edit Master text styles</a:t>
            </a:r>
          </a:p>
          <a:p>
            <a:pPr lvl="1"/>
            <a:r>
              <a:rPr lang="en-US" smtClean="0"/>
              <a:t>Second level</a:t>
            </a:r>
          </a:p>
        </p:txBody>
      </p:sp>
      <p:sp>
        <p:nvSpPr>
          <p:cNvPr id="3" name="Footer Placeholder 2"/>
          <p:cNvSpPr>
            <a:spLocks noGrp="1"/>
          </p:cNvSpPr>
          <p:nvPr>
            <p:ph type="ftr" sz="quarter" idx="29"/>
          </p:nvPr>
        </p:nvSpPr>
        <p:spPr/>
        <p:txBody>
          <a:bodyPr/>
          <a:lstStyle/>
          <a:p>
            <a:endParaRPr lang="en-US"/>
          </a:p>
        </p:txBody>
      </p:sp>
      <p:sp>
        <p:nvSpPr>
          <p:cNvPr id="4" name="Date Placeholder 3"/>
          <p:cNvSpPr>
            <a:spLocks noGrp="1"/>
          </p:cNvSpPr>
          <p:nvPr>
            <p:ph type="dt" sz="half" idx="30"/>
          </p:nvPr>
        </p:nvSpPr>
        <p:spPr/>
        <p:txBody>
          <a:bodyPr/>
          <a:lstStyle/>
          <a:p>
            <a:r>
              <a:rPr lang="en-US" smtClean="0"/>
              <a:t>Date</a:t>
            </a:r>
            <a:endParaRPr lang="en-US"/>
          </a:p>
        </p:txBody>
      </p:sp>
    </p:spTree>
    <p:extLst>
      <p:ext uri="{BB962C8B-B14F-4D97-AF65-F5344CB8AC3E}">
        <p14:creationId xmlns:p14="http://schemas.microsoft.com/office/powerpoint/2010/main" val="225317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V (1)">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995242" y="1192212"/>
            <a:ext cx="4897238" cy="5116512"/>
          </a:xfrm>
        </p:spPr>
        <p:txBody>
          <a:bodyPr lIns="36000" tIns="36000" rIns="36000" bIns="36000" anchor="t" anchorCtr="0"/>
          <a:lstStyle>
            <a:lvl1pPr marL="0" indent="0" algn="l">
              <a:buNone/>
              <a:defRPr sz="1600" b="1"/>
            </a:lvl1pPr>
            <a:lvl2pPr marL="268288" indent="-268288" algn="l">
              <a:spcAft>
                <a:spcPts val="725"/>
              </a:spcAft>
              <a:buClr>
                <a:srgbClr val="AF002D"/>
              </a:buClr>
              <a:buSzPct val="70000"/>
              <a:buFont typeface="Wingdings" pitchFamily="2" charset="2"/>
              <a:buChar char=""/>
              <a:defRPr sz="1600"/>
            </a:lvl2pPr>
            <a:lvl3pPr marL="0" indent="0" algn="l">
              <a:spcBef>
                <a:spcPts val="1450"/>
              </a:spcBef>
              <a:spcAft>
                <a:spcPts val="0"/>
              </a:spcAft>
              <a:buNone/>
              <a:defRPr sz="1600"/>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de-DE"/>
          </a:p>
        </p:txBody>
      </p:sp>
      <p:sp>
        <p:nvSpPr>
          <p:cNvPr id="10" name="Picture Placeholder 2"/>
          <p:cNvSpPr>
            <a:spLocks noGrp="1"/>
          </p:cNvSpPr>
          <p:nvPr>
            <p:ph type="pic" idx="1"/>
          </p:nvPr>
        </p:nvSpPr>
        <p:spPr>
          <a:xfrm>
            <a:off x="43609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11"/>
          <p:cNvSpPr>
            <a:spLocks noGrp="1"/>
          </p:cNvSpPr>
          <p:nvPr>
            <p:ph type="body" sz="quarter" idx="17"/>
          </p:nvPr>
        </p:nvSpPr>
        <p:spPr>
          <a:xfrm>
            <a:off x="384175"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2" name="Footer Placeholder 1"/>
          <p:cNvSpPr>
            <a:spLocks noGrp="1"/>
          </p:cNvSpPr>
          <p:nvPr>
            <p:ph type="ftr" sz="quarter" idx="18"/>
          </p:nvPr>
        </p:nvSpPr>
        <p:spPr/>
        <p:txBody>
          <a:bodyPr/>
          <a:lstStyle/>
          <a:p>
            <a:endParaRPr lang="en-US"/>
          </a:p>
        </p:txBody>
      </p:sp>
      <p:sp>
        <p:nvSpPr>
          <p:cNvPr id="9" name="Text Placeholder 11"/>
          <p:cNvSpPr>
            <a:spLocks noGrp="1"/>
          </p:cNvSpPr>
          <p:nvPr>
            <p:ph type="body" sz="quarter" idx="19"/>
          </p:nvPr>
        </p:nvSpPr>
        <p:spPr>
          <a:xfrm>
            <a:off x="384175"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1" name="Text Placeholder 11"/>
          <p:cNvSpPr>
            <a:spLocks noGrp="1"/>
          </p:cNvSpPr>
          <p:nvPr>
            <p:ph type="body" sz="quarter" idx="20"/>
          </p:nvPr>
        </p:nvSpPr>
        <p:spPr>
          <a:xfrm>
            <a:off x="384175"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3" name="Date Placeholder 2"/>
          <p:cNvSpPr>
            <a:spLocks noGrp="1"/>
          </p:cNvSpPr>
          <p:nvPr>
            <p:ph type="dt" sz="half" idx="21"/>
          </p:nvPr>
        </p:nvSpPr>
        <p:spPr/>
        <p:txBody>
          <a:bodyPr/>
          <a:lstStyle/>
          <a:p>
            <a:r>
              <a:rPr lang="en-US" smtClean="0"/>
              <a:t>Date</a:t>
            </a:r>
            <a:endParaRPr lang="en-US"/>
          </a:p>
        </p:txBody>
      </p:sp>
    </p:spTree>
    <p:extLst>
      <p:ext uri="{BB962C8B-B14F-4D97-AF65-F5344CB8AC3E}">
        <p14:creationId xmlns:p14="http://schemas.microsoft.com/office/powerpoint/2010/main" val="389279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V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09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7" name="Picture Placeholder 2"/>
          <p:cNvSpPr>
            <a:spLocks noGrp="1"/>
          </p:cNvSpPr>
          <p:nvPr>
            <p:ph type="pic" idx="20"/>
          </p:nvPr>
        </p:nvSpPr>
        <p:spPr>
          <a:xfrm>
            <a:off x="4612545" y="1285875"/>
            <a:ext cx="1603375" cy="1924050"/>
          </a:xfrm>
        </p:spPr>
        <p:txBody>
          <a:bodyPr lIns="36000" tIns="36000" rIns="36000" bIns="36000" anchor="t" anchorCtr="0">
            <a:normAutofit/>
          </a:bodyPr>
          <a:lstStyle>
            <a:lvl1pPr marL="0" indent="0" algn="l">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9" name="Title 18"/>
          <p:cNvSpPr>
            <a:spLocks noGrp="1"/>
          </p:cNvSpPr>
          <p:nvPr>
            <p:ph type="title"/>
          </p:nvPr>
        </p:nvSpPr>
        <p:spPr/>
        <p:txBody>
          <a:bodyPr/>
          <a:lstStyle/>
          <a:p>
            <a:r>
              <a:rPr lang="en-US" smtClean="0"/>
              <a:t>Click to edit Master title style</a:t>
            </a:r>
            <a:endParaRPr lang="de-DE"/>
          </a:p>
        </p:txBody>
      </p:sp>
      <p:sp>
        <p:nvSpPr>
          <p:cNvPr id="2" name="Footer Placeholder 1"/>
          <p:cNvSpPr>
            <a:spLocks noGrp="1"/>
          </p:cNvSpPr>
          <p:nvPr>
            <p:ph type="ftr" sz="quarter" idx="21"/>
          </p:nvPr>
        </p:nvSpPr>
        <p:spPr/>
        <p:txBody>
          <a:bodyPr/>
          <a:lstStyle/>
          <a:p>
            <a:endParaRPr lang="en-US"/>
          </a:p>
        </p:txBody>
      </p:sp>
      <p:sp>
        <p:nvSpPr>
          <p:cNvPr id="9" name="Text Placeholder 11"/>
          <p:cNvSpPr>
            <a:spLocks noGrp="1"/>
          </p:cNvSpPr>
          <p:nvPr>
            <p:ph type="body" sz="quarter" idx="17"/>
          </p:nvPr>
        </p:nvSpPr>
        <p:spPr>
          <a:xfrm>
            <a:off x="384175"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0" name="Text Placeholder 11"/>
          <p:cNvSpPr>
            <a:spLocks noGrp="1"/>
          </p:cNvSpPr>
          <p:nvPr>
            <p:ph type="body" sz="quarter" idx="19"/>
          </p:nvPr>
        </p:nvSpPr>
        <p:spPr>
          <a:xfrm>
            <a:off x="384175"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1" name="Text Placeholder 11"/>
          <p:cNvSpPr>
            <a:spLocks noGrp="1"/>
          </p:cNvSpPr>
          <p:nvPr>
            <p:ph type="body" sz="quarter" idx="22"/>
          </p:nvPr>
        </p:nvSpPr>
        <p:spPr>
          <a:xfrm>
            <a:off x="384175"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3" name="Text Placeholder 11"/>
          <p:cNvSpPr>
            <a:spLocks noGrp="1"/>
          </p:cNvSpPr>
          <p:nvPr>
            <p:ph type="body" sz="quarter" idx="23"/>
          </p:nvPr>
        </p:nvSpPr>
        <p:spPr>
          <a:xfrm>
            <a:off x="4571999" y="3387041"/>
            <a:ext cx="3060000" cy="324000"/>
          </a:xfrm>
        </p:spPr>
        <p:txBody>
          <a:bodyPr lIns="36000" tIns="36000" rIns="36000" bIns="0" anchor="t" anchorCtr="0"/>
          <a:lstStyle>
            <a:lvl1pPr marL="0" indent="0" algn="l">
              <a:spcAft>
                <a:spcPts val="0"/>
              </a:spcAft>
              <a:buNone/>
              <a:defRPr sz="1600" b="1"/>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5" name="Text Placeholder 11"/>
          <p:cNvSpPr>
            <a:spLocks noGrp="1"/>
          </p:cNvSpPr>
          <p:nvPr>
            <p:ph type="body" sz="quarter" idx="24"/>
          </p:nvPr>
        </p:nvSpPr>
        <p:spPr>
          <a:xfrm>
            <a:off x="4571999" y="3725420"/>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16" name="Text Placeholder 11"/>
          <p:cNvSpPr>
            <a:spLocks noGrp="1"/>
          </p:cNvSpPr>
          <p:nvPr>
            <p:ph type="body" sz="quarter" idx="25"/>
          </p:nvPr>
        </p:nvSpPr>
        <p:spPr>
          <a:xfrm>
            <a:off x="4571999" y="4237865"/>
            <a:ext cx="3060000" cy="504000"/>
          </a:xfrm>
        </p:spPr>
        <p:txBody>
          <a:bodyPr lIns="36000" tIns="36000" rIns="36000" bIns="0" anchor="t" anchorCtr="0"/>
          <a:lstStyle>
            <a:lvl1pPr marL="0" indent="0" algn="l">
              <a:spcAft>
                <a:spcPts val="0"/>
              </a:spcAft>
              <a:buNone/>
              <a:defRPr sz="1400" b="0"/>
            </a:lvl1pPr>
            <a:lvl2pPr marL="0" indent="0" algn="l">
              <a:spcAft>
                <a:spcPts val="0"/>
              </a:spcAft>
              <a:buNone/>
              <a:defRPr sz="1400"/>
            </a:lvl2pPr>
            <a:lvl3pPr algn="l">
              <a:defRPr/>
            </a:lvl3pPr>
            <a:lvl4pPr algn="l">
              <a:defRPr/>
            </a:lvl4pPr>
            <a:lvl5pPr algn="l">
              <a:defRPr/>
            </a:lvl5pPr>
          </a:lstStyle>
          <a:p>
            <a:pPr lvl="0"/>
            <a:r>
              <a:rPr lang="en-US" smtClean="0"/>
              <a:t>Click to edit Master text styles</a:t>
            </a:r>
          </a:p>
        </p:txBody>
      </p:sp>
      <p:sp>
        <p:nvSpPr>
          <p:cNvPr id="4" name="Date Placeholder 3"/>
          <p:cNvSpPr>
            <a:spLocks noGrp="1"/>
          </p:cNvSpPr>
          <p:nvPr>
            <p:ph type="dt" sz="half" idx="26"/>
          </p:nvPr>
        </p:nvSpPr>
        <p:spPr/>
        <p:txBody>
          <a:bodyPr/>
          <a:lstStyle/>
          <a:p>
            <a:r>
              <a:rPr lang="en-US" smtClean="0"/>
              <a:t>Date</a:t>
            </a:r>
            <a:endParaRPr lang="en-US"/>
          </a:p>
        </p:txBody>
      </p:sp>
    </p:spTree>
    <p:extLst>
      <p:ext uri="{BB962C8B-B14F-4D97-AF65-F5344CB8AC3E}">
        <p14:creationId xmlns:p14="http://schemas.microsoft.com/office/powerpoint/2010/main" val="415221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4176" y="1192212"/>
            <a:ext cx="4176000" cy="511651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6016" y="1192212"/>
            <a:ext cx="4176464" cy="511651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3"/>
          </p:nvPr>
        </p:nvSpPr>
        <p:spPr/>
        <p:txBody>
          <a:bodyPr/>
          <a:lstStyle/>
          <a:p>
            <a:endParaRPr lang="en-US"/>
          </a:p>
        </p:txBody>
      </p:sp>
      <p:sp>
        <p:nvSpPr>
          <p:cNvPr id="5" name="Date Placeholder 4"/>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46775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rei Inhalte - Three Contents (1)">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4175" y="1192213"/>
            <a:ext cx="4176000" cy="5116512"/>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16016" y="1192213"/>
            <a:ext cx="4176000" cy="2448000"/>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6016" y="3789040"/>
            <a:ext cx="4176000" cy="2519685"/>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endParaRPr lang="en-US" noProof="0"/>
          </a:p>
        </p:txBody>
      </p:sp>
      <p:sp>
        <p:nvSpPr>
          <p:cNvPr id="8" name="Date Placeholder 7"/>
          <p:cNvSpPr>
            <a:spLocks noGrp="1"/>
          </p:cNvSpPr>
          <p:nvPr>
            <p:ph type="dt" sz="half" idx="11"/>
          </p:nvPr>
        </p:nvSpPr>
        <p:spPr/>
        <p:txBody>
          <a:bodyPr/>
          <a:lstStyle/>
          <a:p>
            <a:r>
              <a:rPr lang="en-US" noProof="0" smtClean="0"/>
              <a:t>Date</a:t>
            </a:r>
            <a:endParaRPr lang="en-US" noProof="0"/>
          </a:p>
        </p:txBody>
      </p:sp>
    </p:spTree>
    <p:extLst>
      <p:ext uri="{BB962C8B-B14F-4D97-AF65-F5344CB8AC3E}">
        <p14:creationId xmlns:p14="http://schemas.microsoft.com/office/powerpoint/2010/main" val="170684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emf"/><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emf"/><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175" y="296863"/>
            <a:ext cx="8496000" cy="895350"/>
          </a:xfrm>
          <a:prstGeom prst="rect">
            <a:avLst/>
          </a:prstGeom>
        </p:spPr>
        <p:txBody>
          <a:bodyPr vert="horz" lIns="36000" tIns="36000" rIns="36000" bIns="36000" rtlCol="0" anchor="t" anchorCtr="0">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384175" y="1192213"/>
            <a:ext cx="8496000" cy="5116512"/>
          </a:xfrm>
          <a:prstGeom prst="rect">
            <a:avLst/>
          </a:prstGeom>
        </p:spPr>
        <p:txBody>
          <a:bodyPr vert="horz" lIns="36000" tIns="36000" rIns="36000" bIns="3600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p:cNvSpPr>
            <a:spLocks noGrp="1"/>
          </p:cNvSpPr>
          <p:nvPr>
            <p:ph type="ftr" sz="quarter" idx="3"/>
          </p:nvPr>
        </p:nvSpPr>
        <p:spPr>
          <a:xfrm>
            <a:off x="2339753" y="6578693"/>
            <a:ext cx="4461800" cy="225425"/>
          </a:xfrm>
          <a:prstGeom prst="rect">
            <a:avLst/>
          </a:prstGeom>
        </p:spPr>
        <p:txBody>
          <a:bodyPr vert="horz" lIns="36000" tIns="36000" rIns="0" bIns="36000" rtlCol="0" anchor="b" anchorCtr="0"/>
          <a:lstStyle>
            <a:lvl1pPr algn="ctr">
              <a:defRPr sz="1000">
                <a:solidFill>
                  <a:schemeClr val="tx1"/>
                </a:solidFill>
              </a:defRPr>
            </a:lvl1pPr>
          </a:lstStyle>
          <a:p>
            <a:endParaRPr lang="en-US" noProof="0"/>
          </a:p>
        </p:txBody>
      </p:sp>
      <p:sp>
        <p:nvSpPr>
          <p:cNvPr id="4" name="TextBox 3"/>
          <p:cNvSpPr txBox="1"/>
          <p:nvPr/>
        </p:nvSpPr>
        <p:spPr>
          <a:xfrm>
            <a:off x="384175" y="6578693"/>
            <a:ext cx="288342" cy="226591"/>
          </a:xfrm>
          <a:prstGeom prst="rect">
            <a:avLst/>
          </a:prstGeom>
          <a:noFill/>
        </p:spPr>
        <p:txBody>
          <a:bodyPr wrap="square" lIns="36000" tIns="36000" rIns="0" bIns="36000" rtlCol="0" anchor="b" anchorCtr="0">
            <a:spAutoFit/>
          </a:bodyPr>
          <a:lstStyle/>
          <a:p>
            <a:pPr algn="l"/>
            <a:fld id="{1CD6746D-721D-4349-8882-E2E17A7E957B}" type="slidenum">
              <a:rPr lang="en-US" sz="1000" noProof="0" smtClean="0"/>
              <a:pPr algn="l"/>
              <a:t>‹#›</a:t>
            </a:fld>
            <a:endParaRPr lang="en-US" sz="1000" noProof="0" smtClean="0"/>
          </a:p>
        </p:txBody>
      </p:sp>
      <p:sp>
        <p:nvSpPr>
          <p:cNvPr id="6" name="Datumsplatzhalter 5"/>
          <p:cNvSpPr>
            <a:spLocks noGrp="1"/>
          </p:cNvSpPr>
          <p:nvPr>
            <p:ph type="dt" sz="half" idx="2"/>
          </p:nvPr>
        </p:nvSpPr>
        <p:spPr>
          <a:xfrm>
            <a:off x="9147600" y="0"/>
            <a:ext cx="0" cy="0"/>
          </a:xfrm>
          <a:prstGeom prst="rect">
            <a:avLst/>
          </a:prstGeom>
        </p:spPr>
        <p:txBody>
          <a:bodyPr vert="horz" lIns="91440" tIns="45720" rIns="91440" bIns="45720" rtlCol="0" anchor="ctr"/>
          <a:lstStyle>
            <a:lvl1pPr algn="l">
              <a:defRPr sz="100">
                <a:solidFill>
                  <a:schemeClr val="tx1">
                    <a:tint val="75000"/>
                    <a:alpha val="0"/>
                  </a:schemeClr>
                </a:solidFill>
              </a:defRPr>
            </a:lvl1pPr>
          </a:lstStyle>
          <a:p>
            <a:r>
              <a:rPr lang="en-US" noProof="0" smtClean="0"/>
              <a:t>Date</a:t>
            </a:r>
            <a:endParaRPr lang="en-US" noProof="0"/>
          </a:p>
        </p:txBody>
      </p:sp>
      <p:pic>
        <p:nvPicPr>
          <p:cNvPr id="9"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64488" y="6433474"/>
            <a:ext cx="900000" cy="307894"/>
          </a:xfrm>
          <a:prstGeom prst="rect">
            <a:avLst/>
          </a:prstGeom>
        </p:spPr>
      </p:pic>
    </p:spTree>
    <p:extLst>
      <p:ext uri="{BB962C8B-B14F-4D97-AF65-F5344CB8AC3E}">
        <p14:creationId xmlns:p14="http://schemas.microsoft.com/office/powerpoint/2010/main" val="163774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5" r:id="rId9"/>
    <p:sldLayoutId id="2147483676" r:id="rId10"/>
    <p:sldLayoutId id="2147483674" r:id="rId11"/>
    <p:sldLayoutId id="2147483670" r:id="rId12"/>
    <p:sldLayoutId id="2147483671" r:id="rId13"/>
    <p:sldLayoutId id="2147483673" r:id="rId14"/>
    <p:sldLayoutId id="2147483672" r:id="rId15"/>
  </p:sldLayoutIdLst>
  <p:hf sldNum="0" hdr="0" ftr="0"/>
  <p:txStyles>
    <p:titleStyle>
      <a:lvl1pPr algn="l" defTabSz="914400" rtl="0" eaLnBrk="1" latinLnBrk="0" hangingPunct="1">
        <a:lnSpc>
          <a:spcPts val="2800"/>
        </a:lnSpc>
        <a:spcBef>
          <a:spcPct val="0"/>
        </a:spcBef>
        <a:buNone/>
        <a:defRPr sz="2800" kern="1200" cap="none"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spcAft>
          <a:spcPts val="725"/>
        </a:spcAft>
        <a:buClr>
          <a:srgbClr val="AF002D"/>
        </a:buClr>
        <a:buSzPct val="70000"/>
        <a:buFont typeface="Wingdings" pitchFamily="2" charset="2"/>
        <a:buChar char=""/>
        <a:defRPr sz="1800" kern="1200">
          <a:solidFill>
            <a:schemeClr val="tx1"/>
          </a:solidFill>
          <a:latin typeface="+mn-lt"/>
          <a:ea typeface="+mn-ea"/>
          <a:cs typeface="+mn-cs"/>
        </a:defRPr>
      </a:lvl1pPr>
      <a:lvl2pPr marL="72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2pPr>
      <a:lvl3pPr marL="108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3pPr>
      <a:lvl4pPr marL="144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4pPr>
      <a:lvl5pPr marL="1800000" indent="-269875"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175" y="296863"/>
            <a:ext cx="8496000" cy="895350"/>
          </a:xfrm>
          <a:prstGeom prst="rect">
            <a:avLst/>
          </a:prstGeom>
        </p:spPr>
        <p:txBody>
          <a:bodyPr vert="horz" lIns="36000" tIns="36000" rIns="36000" bIns="36000" rtlCol="0" anchor="t" anchorCtr="0">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384175" y="1192213"/>
            <a:ext cx="8496000" cy="5116512"/>
          </a:xfrm>
          <a:prstGeom prst="rect">
            <a:avLst/>
          </a:prstGeom>
        </p:spPr>
        <p:txBody>
          <a:bodyPr vert="horz" lIns="36000" tIns="36000" rIns="36000" bIns="3600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p:cNvSpPr>
            <a:spLocks noGrp="1"/>
          </p:cNvSpPr>
          <p:nvPr>
            <p:ph type="ftr" sz="quarter" idx="3"/>
          </p:nvPr>
        </p:nvSpPr>
        <p:spPr>
          <a:xfrm>
            <a:off x="2339753" y="6578693"/>
            <a:ext cx="4461800" cy="225425"/>
          </a:xfrm>
          <a:prstGeom prst="rect">
            <a:avLst/>
          </a:prstGeom>
        </p:spPr>
        <p:txBody>
          <a:bodyPr vert="horz" lIns="36000" tIns="36000" rIns="0" bIns="36000" rtlCol="0" anchor="b" anchorCtr="0"/>
          <a:lstStyle>
            <a:lvl1pPr algn="ctr">
              <a:defRPr sz="1000">
                <a:solidFill>
                  <a:schemeClr val="tx1"/>
                </a:solidFill>
              </a:defRPr>
            </a:lvl1pPr>
          </a:lstStyle>
          <a:p>
            <a:endParaRPr lang="en-US">
              <a:solidFill>
                <a:srgbClr val="464646"/>
              </a:solidFill>
            </a:endParaRPr>
          </a:p>
        </p:txBody>
      </p:sp>
      <p:sp>
        <p:nvSpPr>
          <p:cNvPr id="4" name="TextBox 3"/>
          <p:cNvSpPr txBox="1"/>
          <p:nvPr/>
        </p:nvSpPr>
        <p:spPr>
          <a:xfrm>
            <a:off x="384175" y="6578693"/>
            <a:ext cx="288342" cy="226591"/>
          </a:xfrm>
          <a:prstGeom prst="rect">
            <a:avLst/>
          </a:prstGeom>
          <a:noFill/>
        </p:spPr>
        <p:txBody>
          <a:bodyPr wrap="square" lIns="36000" tIns="36000" rIns="0" bIns="36000" rtlCol="0" anchor="b" anchorCtr="0">
            <a:spAutoFit/>
          </a:bodyPr>
          <a:lstStyle/>
          <a:p>
            <a:fld id="{1CD6746D-721D-4349-8882-E2E17A7E957B}" type="slidenum">
              <a:rPr lang="en-US" sz="1000" smtClean="0">
                <a:solidFill>
                  <a:srgbClr val="464646"/>
                </a:solidFill>
              </a:rPr>
              <a:pPr/>
              <a:t>‹#›</a:t>
            </a:fld>
            <a:endParaRPr lang="en-US" sz="1000" smtClean="0">
              <a:solidFill>
                <a:srgbClr val="464646"/>
              </a:solidFill>
            </a:endParaRPr>
          </a:p>
        </p:txBody>
      </p:sp>
      <p:sp>
        <p:nvSpPr>
          <p:cNvPr id="6" name="Datumsplatzhalter 5"/>
          <p:cNvSpPr>
            <a:spLocks noGrp="1"/>
          </p:cNvSpPr>
          <p:nvPr>
            <p:ph type="dt" sz="half" idx="2"/>
          </p:nvPr>
        </p:nvSpPr>
        <p:spPr>
          <a:xfrm>
            <a:off x="9147600" y="0"/>
            <a:ext cx="0" cy="0"/>
          </a:xfrm>
          <a:prstGeom prst="rect">
            <a:avLst/>
          </a:prstGeom>
        </p:spPr>
        <p:txBody>
          <a:bodyPr vert="horz" lIns="91440" tIns="45720" rIns="91440" bIns="45720" rtlCol="0" anchor="ctr"/>
          <a:lstStyle>
            <a:lvl1pPr algn="l">
              <a:defRPr sz="100">
                <a:solidFill>
                  <a:schemeClr val="tx1">
                    <a:tint val="75000"/>
                    <a:alpha val="0"/>
                  </a:schemeClr>
                </a:solidFill>
              </a:defRPr>
            </a:lvl1pPr>
          </a:lstStyle>
          <a:p>
            <a:r>
              <a:rPr lang="en-US" smtClean="0">
                <a:solidFill>
                  <a:srgbClr val="464646">
                    <a:tint val="75000"/>
                    <a:alpha val="0"/>
                  </a:srgbClr>
                </a:solidFill>
              </a:rPr>
              <a:t>Date</a:t>
            </a:r>
            <a:endParaRPr lang="en-US">
              <a:solidFill>
                <a:srgbClr val="464646">
                  <a:tint val="75000"/>
                  <a:alpha val="0"/>
                </a:srgbClr>
              </a:solidFill>
            </a:endParaRPr>
          </a:p>
        </p:txBody>
      </p:sp>
      <p:pic>
        <p:nvPicPr>
          <p:cNvPr id="9"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64488" y="6433474"/>
            <a:ext cx="900000" cy="307894"/>
          </a:xfrm>
          <a:prstGeom prst="rect">
            <a:avLst/>
          </a:prstGeom>
        </p:spPr>
      </p:pic>
    </p:spTree>
    <p:extLst>
      <p:ext uri="{BB962C8B-B14F-4D97-AF65-F5344CB8AC3E}">
        <p14:creationId xmlns:p14="http://schemas.microsoft.com/office/powerpoint/2010/main" val="32772679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ftr="0"/>
  <p:txStyles>
    <p:titleStyle>
      <a:lvl1pPr algn="l" defTabSz="914400" rtl="0" eaLnBrk="1" latinLnBrk="0" hangingPunct="1">
        <a:lnSpc>
          <a:spcPts val="2800"/>
        </a:lnSpc>
        <a:spcBef>
          <a:spcPct val="0"/>
        </a:spcBef>
        <a:buNone/>
        <a:defRPr sz="2800" kern="1200" cap="none"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spcAft>
          <a:spcPts val="725"/>
        </a:spcAft>
        <a:buClr>
          <a:srgbClr val="AF002D"/>
        </a:buClr>
        <a:buSzPct val="70000"/>
        <a:buFont typeface="Wingdings" pitchFamily="2" charset="2"/>
        <a:buChar char=""/>
        <a:defRPr sz="1800" kern="1200">
          <a:solidFill>
            <a:schemeClr val="tx1"/>
          </a:solidFill>
          <a:latin typeface="+mn-lt"/>
          <a:ea typeface="+mn-ea"/>
          <a:cs typeface="+mn-cs"/>
        </a:defRPr>
      </a:lvl1pPr>
      <a:lvl2pPr marL="72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2pPr>
      <a:lvl3pPr marL="108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3pPr>
      <a:lvl4pPr marL="144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4pPr>
      <a:lvl5pPr marL="1800000" indent="-269875"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175" y="296863"/>
            <a:ext cx="8496000" cy="895350"/>
          </a:xfrm>
          <a:prstGeom prst="rect">
            <a:avLst/>
          </a:prstGeom>
        </p:spPr>
        <p:txBody>
          <a:bodyPr vert="horz" lIns="36000" tIns="36000" rIns="36000" bIns="36000" rtlCol="0" anchor="t" anchorCtr="0">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384175" y="1192213"/>
            <a:ext cx="8496000" cy="5116512"/>
          </a:xfrm>
          <a:prstGeom prst="rect">
            <a:avLst/>
          </a:prstGeom>
        </p:spPr>
        <p:txBody>
          <a:bodyPr vert="horz" lIns="36000" tIns="36000" rIns="36000" bIns="3600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p:cNvSpPr>
            <a:spLocks noGrp="1"/>
          </p:cNvSpPr>
          <p:nvPr>
            <p:ph type="ftr" sz="quarter" idx="3"/>
          </p:nvPr>
        </p:nvSpPr>
        <p:spPr>
          <a:xfrm>
            <a:off x="2339753" y="6578693"/>
            <a:ext cx="4461800" cy="225425"/>
          </a:xfrm>
          <a:prstGeom prst="rect">
            <a:avLst/>
          </a:prstGeom>
        </p:spPr>
        <p:txBody>
          <a:bodyPr vert="horz" lIns="36000" tIns="36000" rIns="0" bIns="36000" rtlCol="0" anchor="b" anchorCtr="0"/>
          <a:lstStyle>
            <a:lvl1pPr algn="ctr">
              <a:defRPr sz="1000">
                <a:solidFill>
                  <a:schemeClr val="tx1"/>
                </a:solidFill>
              </a:defRPr>
            </a:lvl1pPr>
          </a:lstStyle>
          <a:p>
            <a:pPr fontAlgn="base">
              <a:spcBef>
                <a:spcPct val="0"/>
              </a:spcBef>
              <a:spcAft>
                <a:spcPct val="0"/>
              </a:spcAft>
            </a:pPr>
            <a:endParaRPr lang="en-US">
              <a:solidFill>
                <a:srgbClr val="464646"/>
              </a:solidFill>
              <a:latin typeface="Arial" charset="0"/>
            </a:endParaRPr>
          </a:p>
        </p:txBody>
      </p:sp>
      <p:sp>
        <p:nvSpPr>
          <p:cNvPr id="4" name="TextBox 3"/>
          <p:cNvSpPr txBox="1"/>
          <p:nvPr/>
        </p:nvSpPr>
        <p:spPr>
          <a:xfrm>
            <a:off x="384175" y="6578693"/>
            <a:ext cx="288342" cy="226591"/>
          </a:xfrm>
          <a:prstGeom prst="rect">
            <a:avLst/>
          </a:prstGeom>
          <a:noFill/>
        </p:spPr>
        <p:txBody>
          <a:bodyPr wrap="square" lIns="36000" tIns="36000" rIns="0" bIns="36000" rtlCol="0" anchor="b" anchorCtr="0">
            <a:spAutoFit/>
          </a:bodyPr>
          <a:lstStyle/>
          <a:p>
            <a:pPr fontAlgn="base">
              <a:spcBef>
                <a:spcPct val="0"/>
              </a:spcBef>
              <a:spcAft>
                <a:spcPct val="0"/>
              </a:spcAft>
            </a:pPr>
            <a:fld id="{1CD6746D-721D-4349-8882-E2E17A7E957B}" type="slidenum">
              <a:rPr lang="en-US" sz="1000" smtClean="0">
                <a:solidFill>
                  <a:srgbClr val="000000"/>
                </a:solidFill>
                <a:latin typeface="Arial" charset="0"/>
              </a:rPr>
              <a:pPr fontAlgn="base">
                <a:spcBef>
                  <a:spcPct val="0"/>
                </a:spcBef>
                <a:spcAft>
                  <a:spcPct val="0"/>
                </a:spcAft>
              </a:pPr>
              <a:t>‹#›</a:t>
            </a:fld>
            <a:endParaRPr lang="en-US" sz="1000" smtClean="0">
              <a:solidFill>
                <a:srgbClr val="000000"/>
              </a:solidFill>
              <a:latin typeface="Arial" charset="0"/>
            </a:endParaRPr>
          </a:p>
        </p:txBody>
      </p:sp>
      <p:sp>
        <p:nvSpPr>
          <p:cNvPr id="6" name="Datumsplatzhalter 5"/>
          <p:cNvSpPr>
            <a:spLocks noGrp="1"/>
          </p:cNvSpPr>
          <p:nvPr>
            <p:ph type="dt" sz="half" idx="2"/>
          </p:nvPr>
        </p:nvSpPr>
        <p:spPr>
          <a:xfrm>
            <a:off x="9147600" y="0"/>
            <a:ext cx="0" cy="0"/>
          </a:xfrm>
          <a:prstGeom prst="rect">
            <a:avLst/>
          </a:prstGeom>
        </p:spPr>
        <p:txBody>
          <a:bodyPr vert="horz" lIns="91440" tIns="45720" rIns="91440" bIns="45720" rtlCol="0" anchor="ctr"/>
          <a:lstStyle>
            <a:lvl1pPr algn="l">
              <a:defRPr sz="100">
                <a:solidFill>
                  <a:schemeClr val="tx1">
                    <a:tint val="75000"/>
                    <a:alpha val="0"/>
                  </a:schemeClr>
                </a:solidFill>
              </a:defRPr>
            </a:lvl1pPr>
          </a:lstStyle>
          <a:p>
            <a:pPr fontAlgn="base">
              <a:spcBef>
                <a:spcPct val="0"/>
              </a:spcBef>
              <a:spcAft>
                <a:spcPct val="0"/>
              </a:spcAft>
              <a:defRPr/>
            </a:pPr>
            <a:r>
              <a:rPr lang="de-DE" smtClean="0">
                <a:solidFill>
                  <a:srgbClr val="464646">
                    <a:tint val="75000"/>
                    <a:alpha val="0"/>
                  </a:srgbClr>
                </a:solidFill>
                <a:latin typeface="Arial" charset="0"/>
              </a:rPr>
              <a:t>TT.MM.JJJJ - Ausfüllen über Ansicht/Kopf- und Fußzeile</a:t>
            </a:r>
            <a:endParaRPr lang="de-DE">
              <a:solidFill>
                <a:srgbClr val="464646">
                  <a:tint val="75000"/>
                  <a:alpha val="0"/>
                </a:srgbClr>
              </a:solidFill>
              <a:latin typeface="Arial" charset="0"/>
            </a:endParaRPr>
          </a:p>
        </p:txBody>
      </p:sp>
      <p:pic>
        <p:nvPicPr>
          <p:cNvPr id="9"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64488" y="6433474"/>
            <a:ext cx="900000" cy="307894"/>
          </a:xfrm>
          <a:prstGeom prst="rect">
            <a:avLst/>
          </a:prstGeom>
        </p:spPr>
      </p:pic>
    </p:spTree>
    <p:extLst>
      <p:ext uri="{BB962C8B-B14F-4D97-AF65-F5344CB8AC3E}">
        <p14:creationId xmlns:p14="http://schemas.microsoft.com/office/powerpoint/2010/main" val="2265936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ransition>
    <p:fade/>
  </p:transition>
  <p:timing>
    <p:tnLst>
      <p:par>
        <p:cTn id="1" dur="indefinite" restart="never" nodeType="tmRoot"/>
      </p:par>
    </p:tnLst>
  </p:timing>
  <p:hf hdr="0" ftr="0" dt="0"/>
  <p:txStyles>
    <p:titleStyle>
      <a:lvl1pPr algn="l" defTabSz="914400" rtl="0" eaLnBrk="1" latinLnBrk="0" hangingPunct="1">
        <a:lnSpc>
          <a:spcPts val="2800"/>
        </a:lnSpc>
        <a:spcBef>
          <a:spcPct val="0"/>
        </a:spcBef>
        <a:buNone/>
        <a:defRPr sz="2800" kern="1200" cap="none"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spcAft>
          <a:spcPts val="725"/>
        </a:spcAft>
        <a:buClr>
          <a:srgbClr val="AF002D"/>
        </a:buClr>
        <a:buSzPct val="70000"/>
        <a:buFont typeface="Wingdings" pitchFamily="2" charset="2"/>
        <a:buChar char=""/>
        <a:defRPr sz="1800" kern="1200">
          <a:solidFill>
            <a:schemeClr val="tx1"/>
          </a:solidFill>
          <a:latin typeface="+mn-lt"/>
          <a:ea typeface="+mn-ea"/>
          <a:cs typeface="+mn-cs"/>
        </a:defRPr>
      </a:lvl1pPr>
      <a:lvl2pPr marL="72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2pPr>
      <a:lvl3pPr marL="108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3pPr>
      <a:lvl4pPr marL="1440000" indent="-268288"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4pPr>
      <a:lvl5pPr marL="1800000" indent="-269875" algn="l" defTabSz="914400" rtl="0" eaLnBrk="1" latinLnBrk="0" hangingPunct="1">
        <a:lnSpc>
          <a:spcPct val="100000"/>
        </a:lnSpc>
        <a:spcBef>
          <a:spcPts val="0"/>
        </a:spcBef>
        <a:spcAft>
          <a:spcPts val="725"/>
        </a:spcAft>
        <a:buSzPct val="85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3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5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8.jpeg"/><Relationship Id="rId26" Type="http://schemas.openxmlformats.org/officeDocument/2006/relationships/image" Target="../media/image46.png"/><Relationship Id="rId3" Type="http://schemas.openxmlformats.org/officeDocument/2006/relationships/tags" Target="../tags/tag3.xml"/><Relationship Id="rId21" Type="http://schemas.openxmlformats.org/officeDocument/2006/relationships/image" Target="../media/image41.jpeg"/><Relationship Id="rId34" Type="http://schemas.openxmlformats.org/officeDocument/2006/relationships/image" Target="../media/image53.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xml"/><Relationship Id="rId25" Type="http://schemas.openxmlformats.org/officeDocument/2006/relationships/image" Target="../media/image45.jpeg"/><Relationship Id="rId33" Type="http://schemas.openxmlformats.org/officeDocument/2006/relationships/image" Target="../media/image52.jpeg"/><Relationship Id="rId2" Type="http://schemas.openxmlformats.org/officeDocument/2006/relationships/tags" Target="../tags/tag2.xml"/><Relationship Id="rId16" Type="http://schemas.openxmlformats.org/officeDocument/2006/relationships/slideLayout" Target="../slideLayouts/slideLayout34.xml"/><Relationship Id="rId20" Type="http://schemas.openxmlformats.org/officeDocument/2006/relationships/image" Target="../media/image40.png"/><Relationship Id="rId29" Type="http://schemas.openxmlformats.org/officeDocument/2006/relationships/image" Target="../media/image2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44.png"/><Relationship Id="rId32" Type="http://schemas.openxmlformats.org/officeDocument/2006/relationships/image" Target="../media/image51.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43.jpeg"/><Relationship Id="rId28" Type="http://schemas.openxmlformats.org/officeDocument/2006/relationships/image" Target="../media/image48.jpeg"/><Relationship Id="rId36" Type="http://schemas.openxmlformats.org/officeDocument/2006/relationships/image" Target="../media/image55.jpeg"/><Relationship Id="rId10" Type="http://schemas.openxmlformats.org/officeDocument/2006/relationships/tags" Target="../tags/tag10.xml"/><Relationship Id="rId19" Type="http://schemas.openxmlformats.org/officeDocument/2006/relationships/image" Target="../media/image39.png"/><Relationship Id="rId31" Type="http://schemas.openxmlformats.org/officeDocument/2006/relationships/image" Target="../media/image50.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2.jpeg"/><Relationship Id="rId27" Type="http://schemas.openxmlformats.org/officeDocument/2006/relationships/image" Target="../media/image47.jpeg"/><Relationship Id="rId30" Type="http://schemas.openxmlformats.org/officeDocument/2006/relationships/image" Target="../media/image49.jpeg"/><Relationship Id="rId35" Type="http://schemas.openxmlformats.org/officeDocument/2006/relationships/image" Target="../media/image5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71850" y="2708920"/>
            <a:ext cx="4183063" cy="1080120"/>
          </a:xfrm>
        </p:spPr>
        <p:txBody>
          <a:bodyPr/>
          <a:lstStyle/>
          <a:p>
            <a:r>
              <a:rPr lang="de-DE" dirty="0" smtClean="0"/>
              <a:t>aktuelle </a:t>
            </a:r>
            <a:r>
              <a:rPr lang="de-DE" dirty="0" err="1" smtClean="0"/>
              <a:t>rechtsfragen</a:t>
            </a:r>
            <a:r>
              <a:rPr lang="de-DE" dirty="0" smtClean="0"/>
              <a:t> zum </a:t>
            </a:r>
            <a:r>
              <a:rPr lang="de-DE" dirty="0" err="1" smtClean="0"/>
              <a:t>praktikum</a:t>
            </a:r>
            <a:endParaRPr lang="de-DE" dirty="0"/>
          </a:p>
        </p:txBody>
      </p:sp>
      <p:sp>
        <p:nvSpPr>
          <p:cNvPr id="3" name="Subtitle 2"/>
          <p:cNvSpPr>
            <a:spLocks noGrp="1"/>
          </p:cNvSpPr>
          <p:nvPr>
            <p:ph type="subTitle" idx="1"/>
          </p:nvPr>
        </p:nvSpPr>
        <p:spPr>
          <a:xfrm>
            <a:off x="3373200" y="4057983"/>
            <a:ext cx="4183063" cy="307121"/>
          </a:xfrm>
        </p:spPr>
        <p:txBody>
          <a:bodyPr/>
          <a:lstStyle/>
          <a:p>
            <a:r>
              <a:rPr lang="de-DE" sz="1600" dirty="0" smtClean="0"/>
              <a:t>Regensburg, 21. Mai 2015</a:t>
            </a:r>
            <a:endParaRPr lang="de-DE" sz="1600" dirty="0"/>
          </a:p>
        </p:txBody>
      </p:sp>
      <p:sp>
        <p:nvSpPr>
          <p:cNvPr id="4" name="Rectangle 3"/>
          <p:cNvSpPr txBox="1">
            <a:spLocks noChangeArrowheads="1"/>
          </p:cNvSpPr>
          <p:nvPr/>
        </p:nvSpPr>
        <p:spPr>
          <a:xfrm>
            <a:off x="3373200" y="1573780"/>
            <a:ext cx="4943216" cy="847108"/>
          </a:xfrm>
          <a:prstGeom prst="rect">
            <a:avLst/>
          </a:prstGeom>
        </p:spPr>
        <p:txBody>
          <a:bodyPr vert="horz" lIns="36000" tIns="0" rIns="36000" bIns="0" rtlCol="0" anchor="b" anchorCtr="0">
            <a:noAutofit/>
          </a:bodyPr>
          <a:lstStyle>
            <a:lvl1pPr marL="0" indent="0" algn="l" defTabSz="914400" rtl="0" eaLnBrk="1" latinLnBrk="0" hangingPunct="1">
              <a:lnSpc>
                <a:spcPct val="100000"/>
              </a:lnSpc>
              <a:spcBef>
                <a:spcPts val="0"/>
              </a:spcBef>
              <a:spcAft>
                <a:spcPts val="725"/>
              </a:spcAft>
              <a:buClr>
                <a:srgbClr val="AF002D"/>
              </a:buClr>
              <a:buSzPct val="70000"/>
              <a:buFont typeface="Wingdings" pitchFamily="2" charset="2"/>
              <a:buNone/>
              <a:defRPr sz="1400" kern="1200" baseline="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725"/>
              </a:spcAft>
              <a:buSzPct val="85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0"/>
              </a:spcBef>
              <a:spcAft>
                <a:spcPts val="725"/>
              </a:spcAft>
              <a:buSzPct val="85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0"/>
              </a:spcBef>
              <a:spcAft>
                <a:spcPts val="725"/>
              </a:spcAft>
              <a:buSzPct val="85000"/>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0"/>
              </a:spcBef>
              <a:spcAft>
                <a:spcPts val="725"/>
              </a:spcAft>
              <a:buSzPct val="85000"/>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0"/>
              </a:spcAft>
            </a:pPr>
            <a:r>
              <a:rPr lang="de-DE" sz="1600" dirty="0" err="1" smtClean="0">
                <a:solidFill>
                  <a:srgbClr val="464646"/>
                </a:solidFill>
              </a:rPr>
              <a:t>Praktikerkreis</a:t>
            </a:r>
            <a:endParaRPr lang="de-DE" sz="1600" dirty="0" smtClean="0">
              <a:solidFill>
                <a:srgbClr val="464646"/>
              </a:solidFill>
            </a:endParaRPr>
          </a:p>
          <a:p>
            <a:pPr>
              <a:spcAft>
                <a:spcPts val="0"/>
              </a:spcAft>
            </a:pPr>
            <a:r>
              <a:rPr lang="de-DE" sz="1600" dirty="0" smtClean="0">
                <a:solidFill>
                  <a:srgbClr val="464646"/>
                </a:solidFill>
              </a:rPr>
              <a:t>Personal und Arbeitsrecht</a:t>
            </a:r>
            <a:endParaRPr lang="de-DE" sz="1600" dirty="0">
              <a:solidFill>
                <a:srgbClr val="464646"/>
              </a:solidFill>
            </a:endParaRPr>
          </a:p>
        </p:txBody>
      </p:sp>
      <p:sp>
        <p:nvSpPr>
          <p:cNvPr id="5" name="Rectangle 4"/>
          <p:cNvSpPr/>
          <p:nvPr/>
        </p:nvSpPr>
        <p:spPr>
          <a:xfrm>
            <a:off x="3384376" y="5922743"/>
            <a:ext cx="4572000" cy="338554"/>
          </a:xfrm>
          <a:prstGeom prst="rect">
            <a:avLst/>
          </a:prstGeom>
        </p:spPr>
        <p:txBody>
          <a:bodyPr>
            <a:spAutoFit/>
          </a:bodyPr>
          <a:lstStyle/>
          <a:p>
            <a:r>
              <a:rPr lang="de-DE" sz="1600" dirty="0"/>
              <a:t>Dr. Stephan </a:t>
            </a:r>
            <a:r>
              <a:rPr lang="de-DE" sz="1600" dirty="0" smtClean="0"/>
              <a:t>Vielmeier, Rechtsanwalt</a:t>
            </a:r>
            <a:endParaRPr lang="de-DE" sz="1600" dirty="0"/>
          </a:p>
        </p:txBody>
      </p:sp>
    </p:spTree>
    <p:extLst>
      <p:ext uri="{BB962C8B-B14F-4D97-AF65-F5344CB8AC3E}">
        <p14:creationId xmlns:p14="http://schemas.microsoft.com/office/powerpoint/2010/main" val="1045061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Gliederung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2883845"/>
              </p:ext>
            </p:extLst>
          </p:nvPr>
        </p:nvGraphicFramePr>
        <p:xfrm>
          <a:off x="384175" y="1192213"/>
          <a:ext cx="8509000" cy="3600000"/>
        </p:xfrm>
        <a:graphic>
          <a:graphicData uri="http://schemas.openxmlformats.org/drawingml/2006/table">
            <a:tbl>
              <a:tblPr firstRow="1" bandRow="1">
                <a:tableStyleId>{0660B408-B3CF-4A94-85FC-2B1E0A45F4A2}</a:tableStyleId>
              </a:tblPr>
              <a:tblGrid>
                <a:gridCol w="371401"/>
                <a:gridCol w="504056"/>
                <a:gridCol w="7633543"/>
              </a:tblGrid>
              <a:tr h="720000">
                <a:tc>
                  <a:txBody>
                    <a:bodyPr/>
                    <a:lstStyle/>
                    <a:p>
                      <a:pPr algn="ctr"/>
                      <a:r>
                        <a:rPr lang="de-DE" b="0" dirty="0" smtClean="0">
                          <a:solidFill>
                            <a:schemeClr val="bg1"/>
                          </a:solidFill>
                        </a:rPr>
                        <a:t>1</a:t>
                      </a:r>
                      <a:endParaRPr lang="de-DE" b="0" dirty="0">
                        <a:solidFill>
                          <a:schemeClr val="bg1"/>
                        </a:solidFill>
                      </a:endParaRPr>
                    </a:p>
                  </a:txBody>
                  <a:tcPr anchor="ctr">
                    <a:lnR>
                      <a:noFill/>
                    </a:lnR>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Praktikanten,</a:t>
                      </a:r>
                      <a:r>
                        <a:rPr lang="de-DE" sz="1800" b="0" baseline="0" dirty="0" smtClean="0">
                          <a:solidFill>
                            <a:srgbClr val="464646"/>
                          </a:solidFill>
                        </a:rPr>
                        <a:t> Diplomanden, Trainees – alles nur eine Frage der Bezeichnung?</a:t>
                      </a:r>
                      <a:endParaRPr lang="de-DE" sz="1800" b="0" dirty="0" smtClean="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2</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464646"/>
                          </a:solidFill>
                        </a:rPr>
                        <a:t>Mindestlohn und Praktikum –</a:t>
                      </a:r>
                      <a:r>
                        <a:rPr lang="de-DE" sz="1800" b="1" baseline="0" dirty="0" smtClean="0">
                          <a:solidFill>
                            <a:srgbClr val="464646"/>
                          </a:solidFill>
                        </a:rPr>
                        <a:t> vom richtigen Umgang mit § 22 MiLoG</a:t>
                      </a:r>
                      <a:endParaRPr lang="de-DE" sz="1800" b="1"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3</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Welche Ansprüche haben Praktikanten, wie reagiert der Arbeitgeber hierauf?</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4</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Auswirkungen des Europäischen Qualitätsrahmens</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5</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Gestaltung von Praktikums</a:t>
                      </a:r>
                      <a:r>
                        <a:rPr lang="de-DE" sz="1800" b="0" baseline="0" dirty="0" smtClean="0">
                          <a:solidFill>
                            <a:srgbClr val="464646"/>
                          </a:solidFill>
                        </a:rPr>
                        <a:t>verträgen</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Date Placeholder 3"/>
          <p:cNvSpPr>
            <a:spLocks noGrp="1"/>
          </p:cNvSpPr>
          <p:nvPr>
            <p:ph type="dt" sz="half" idx="14"/>
          </p:nvPr>
        </p:nvSpPr>
        <p:spPr/>
        <p:txBody>
          <a:bodyPr/>
          <a:lstStyle/>
          <a:p>
            <a:r>
              <a:rPr lang="en-US" smtClean="0"/>
              <a:t>2/4/2013</a:t>
            </a:r>
            <a:endParaRPr lang="en-US"/>
          </a:p>
        </p:txBody>
      </p:sp>
    </p:spTree>
    <p:extLst>
      <p:ext uri="{BB962C8B-B14F-4D97-AF65-F5344CB8AC3E}">
        <p14:creationId xmlns:p14="http://schemas.microsoft.com/office/powerpoint/2010/main" val="392304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Bisherige Vorgaben für Praktikanten im BBiG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sz="1400" i="1" dirty="0" smtClean="0"/>
              <a:t>„</a:t>
            </a:r>
            <a:r>
              <a:rPr lang="de-DE" sz="1400" b="1" i="1" dirty="0" smtClean="0"/>
              <a:t>§ 26 Andere Vertragsverhältnisse</a:t>
            </a:r>
            <a:endParaRPr lang="de-DE" sz="1400" b="1" i="1" dirty="0"/>
          </a:p>
          <a:p>
            <a:pPr marL="0" indent="0" algn="just">
              <a:buNone/>
            </a:pPr>
            <a:r>
              <a:rPr lang="de-DE" sz="1400" i="1" dirty="0"/>
              <a:t>Soweit nicht ein Arbeitsverhältnis vereinbart ist, gelten für Personen, die eingestellt werden, um berufliche Fertigkeiten, Kenntnisse, Fähigkeiten oder berufliche Erfahrungen zu erwerben, ohne dass es sich um eine Berufsausbildung im Sinne dieses Gesetzes handelt, die §§ 10 bis 23 und 25 mit der Maßgabe, dass die gesetzliche Probezeit abgekürzt, auf die Vertragsniederschrift verzichtet und bei vorzeitiger Lösung des Vertragsverhältnisses nach Ablauf der Probezeit abweichend von § 23 Abs. 1 Satz 1 Schadensersatz nicht verlangt werden kann</a:t>
            </a:r>
            <a:r>
              <a:rPr lang="de-DE" sz="1400" i="1" dirty="0" smtClean="0"/>
              <a:t>.“</a:t>
            </a:r>
            <a:endParaRPr lang="de-DE" sz="1400" i="1" dirty="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814643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Bisherige Vorgaben für Praktikanten im BBiG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Norm selbst regelt wenig, viel erschließt sich nur über Auslegung / Rechtsprechung</a:t>
            </a:r>
          </a:p>
          <a:p>
            <a:r>
              <a:rPr lang="de-DE" b="1" dirty="0" smtClean="0"/>
              <a:t>§ 26 BBiG galt für </a:t>
            </a:r>
          </a:p>
          <a:p>
            <a:pPr lvl="1"/>
            <a:r>
              <a:rPr lang="de-DE" b="1" dirty="0" smtClean="0"/>
              <a:t>Schnupperarbeitsverhältnisse, Anlernlinge, Volontäre</a:t>
            </a:r>
          </a:p>
          <a:p>
            <a:pPr lvl="1"/>
            <a:r>
              <a:rPr lang="de-DE" b="1" dirty="0" smtClean="0"/>
              <a:t>manche Praktika</a:t>
            </a:r>
          </a:p>
          <a:p>
            <a:pPr lvl="2"/>
            <a:r>
              <a:rPr lang="de-DE" b="1" dirty="0" smtClean="0"/>
              <a:t>keine allgemein anerkannte Definition des </a:t>
            </a:r>
            <a:r>
              <a:rPr lang="de-DE" b="1" dirty="0"/>
              <a:t>Praktikums </a:t>
            </a:r>
            <a:r>
              <a:rPr lang="de-DE" i="1" dirty="0" smtClean="0"/>
              <a:t>(</a:t>
            </a:r>
            <a:r>
              <a:rPr lang="de-DE" dirty="0" err="1" smtClean="0"/>
              <a:t>aA</a:t>
            </a:r>
            <a:r>
              <a:rPr lang="de-DE" dirty="0" smtClean="0"/>
              <a:t>: </a:t>
            </a:r>
            <a:r>
              <a:rPr lang="de-DE" i="1" dirty="0" smtClean="0"/>
              <a:t>„Nach </a:t>
            </a:r>
            <a:r>
              <a:rPr lang="de-DE" i="1" dirty="0"/>
              <a:t>allgemeiner Definition ist derjenige Praktikant, der sich einer bestimmten Tätigkeit und Ausbildung in einem Betrieb unterzieht, etwa da diese im Rahmen einer Gesamtausbildung, etwa zur Zulassung zum Studium oder zur Hochschulprüfung </a:t>
            </a:r>
            <a:r>
              <a:rPr lang="de-DE" i="1" dirty="0" smtClean="0"/>
              <a:t>nachzuweisen </a:t>
            </a:r>
            <a:r>
              <a:rPr lang="de-DE" i="1" dirty="0"/>
              <a:t>ist</a:t>
            </a:r>
            <a:r>
              <a:rPr lang="de-DE" i="1" dirty="0" smtClean="0"/>
              <a:t>.“ </a:t>
            </a:r>
            <a:r>
              <a:rPr lang="de-DE" dirty="0" smtClean="0"/>
              <a:t>LAG München 19.11.2013 – 6 Sa 334/13, </a:t>
            </a:r>
            <a:r>
              <a:rPr lang="de-DE" dirty="0" err="1" smtClean="0"/>
              <a:t>Rn</a:t>
            </a:r>
            <a:r>
              <a:rPr lang="de-DE" dirty="0" smtClean="0"/>
              <a:t>. 40)</a:t>
            </a:r>
            <a:endParaRPr lang="de-DE" dirty="0" smtClean="0"/>
          </a:p>
          <a:p>
            <a:pPr lvl="2"/>
            <a:r>
              <a:rPr lang="de-DE" b="1" dirty="0" smtClean="0"/>
              <a:t>nicht für Praktika, die in einer Studienordnung, </a:t>
            </a:r>
            <a:r>
              <a:rPr lang="de-DE" b="1" dirty="0" err="1" smtClean="0"/>
              <a:t>etc</a:t>
            </a:r>
            <a:r>
              <a:rPr lang="de-DE" b="1" dirty="0" smtClean="0"/>
              <a:t> vorgeschrieben sind (obwohl man doch diese gemeinhin für die „typischen Praktika“ hält</a:t>
            </a:r>
            <a:r>
              <a:rPr lang="de-DE" b="1" dirty="0" smtClean="0"/>
              <a:t>) </a:t>
            </a:r>
          </a:p>
          <a:p>
            <a:pPr lvl="2"/>
            <a:r>
              <a:rPr lang="de-DE" b="1" dirty="0" smtClean="0"/>
              <a:t>aber </a:t>
            </a:r>
            <a:r>
              <a:rPr lang="de-DE" b="1" dirty="0" smtClean="0"/>
              <a:t>für „freiwillige Praktika“</a:t>
            </a:r>
          </a:p>
          <a:p>
            <a:pPr lvl="2"/>
            <a:r>
              <a:rPr lang="de-DE" b="1" dirty="0" smtClean="0"/>
              <a:t>Scheinpraktika sind Arbeitsverhältnisse, Rechtsprechung zur üblichen Vergütung/Sittenwidrigkeit, indes: doppeltes Beweisproblem für den Scheinpraktikanten </a:t>
            </a: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64232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Bisherige Vorgaben für Praktikanten im BBiG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Folge: Partieller Schutz durch das BBiG</a:t>
            </a:r>
          </a:p>
          <a:p>
            <a:pPr lvl="1"/>
            <a:r>
              <a:rPr lang="de-DE" b="1" dirty="0" smtClean="0"/>
              <a:t>§ 10 BBiG: keine Vertragsstrafe </a:t>
            </a:r>
          </a:p>
          <a:p>
            <a:pPr lvl="1"/>
            <a:r>
              <a:rPr lang="de-DE" b="1" dirty="0" smtClean="0"/>
              <a:t>§ 13 BBiG: Pflichten des Praktikanten</a:t>
            </a:r>
          </a:p>
          <a:p>
            <a:pPr lvl="1"/>
            <a:r>
              <a:rPr lang="de-DE" b="1" dirty="0" smtClean="0"/>
              <a:t>§ 16 BBiG: Zeugnisanspruch</a:t>
            </a:r>
          </a:p>
          <a:p>
            <a:pPr lvl="1"/>
            <a:r>
              <a:rPr lang="de-DE" b="1" dirty="0" smtClean="0"/>
              <a:t>§ 17 BBiG: angemessene Vergütung</a:t>
            </a:r>
          </a:p>
          <a:p>
            <a:pPr lvl="1"/>
            <a:r>
              <a:rPr lang="de-DE" b="1" dirty="0" smtClean="0"/>
              <a:t>§ 22 BBiG: Beschränkung der Kündigungsmöglichkeit</a:t>
            </a:r>
          </a:p>
          <a:p>
            <a:pPr lvl="1"/>
            <a:r>
              <a:rPr lang="de-DE" b="1" dirty="0" smtClean="0"/>
              <a:t>[…]</a:t>
            </a:r>
          </a:p>
          <a:p>
            <a:r>
              <a:rPr lang="de-DE" b="1" dirty="0" smtClean="0"/>
              <a:t>Und: § 26 BBiG gilt weiterhin!</a:t>
            </a:r>
            <a:endParaRPr lang="de-DE" b="1" dirty="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35994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Neue Vorgaben für Praktikanten im MiLoG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sz="1400" b="1" dirty="0"/>
              <a:t>§ 22 </a:t>
            </a:r>
            <a:r>
              <a:rPr lang="de-DE" sz="1400" b="1" dirty="0" err="1" smtClean="0"/>
              <a:t>MiloG</a:t>
            </a:r>
            <a:r>
              <a:rPr lang="de-DE" sz="1400" b="1" dirty="0" smtClean="0"/>
              <a:t>-E Persönlicher Anwendungsbereich, BT-</a:t>
            </a:r>
            <a:r>
              <a:rPr lang="de-DE" sz="1400" b="1" dirty="0" err="1" smtClean="0"/>
              <a:t>DruckS</a:t>
            </a:r>
            <a:r>
              <a:rPr lang="de-DE" sz="1400" b="1" dirty="0" smtClean="0"/>
              <a:t>  18/1558, S. 15 – Stand 28.05.2014:</a:t>
            </a:r>
          </a:p>
          <a:p>
            <a:pPr marL="0" indent="0">
              <a:buNone/>
            </a:pPr>
            <a:endParaRPr lang="de-DE" sz="1400" b="1" dirty="0" smtClean="0"/>
          </a:p>
          <a:p>
            <a:pPr marL="0" indent="0">
              <a:buNone/>
            </a:pPr>
            <a:r>
              <a:rPr lang="de-DE" sz="1400" i="1" dirty="0" smtClean="0"/>
              <a:t>„</a:t>
            </a:r>
            <a:r>
              <a:rPr lang="de-DE" sz="1400" b="1" i="1" dirty="0" smtClean="0"/>
              <a:t>§ </a:t>
            </a:r>
            <a:r>
              <a:rPr lang="de-DE" sz="1400" b="1" i="1" dirty="0"/>
              <a:t>22 </a:t>
            </a:r>
            <a:r>
              <a:rPr lang="de-DE" sz="1400" b="1" i="1" dirty="0" smtClean="0"/>
              <a:t>Persönlicher </a:t>
            </a:r>
            <a:r>
              <a:rPr lang="de-DE" sz="1400" b="1" i="1" dirty="0"/>
              <a:t>Anwendungsbereich</a:t>
            </a:r>
            <a:endParaRPr lang="de-DE" sz="1400" b="1" i="1" dirty="0" smtClean="0"/>
          </a:p>
          <a:p>
            <a:pPr marL="0" indent="0">
              <a:buNone/>
            </a:pPr>
            <a:r>
              <a:rPr lang="de-DE" sz="1400" i="1" dirty="0" smtClean="0"/>
              <a:t>(1) Dieses Gesetz gilt für Arbeitnehmerinnen und Arbeitnehmer. Praktikantinnen und Praktikanten im</a:t>
            </a:r>
          </a:p>
          <a:p>
            <a:pPr marL="0" indent="0">
              <a:buNone/>
            </a:pPr>
            <a:r>
              <a:rPr lang="de-DE" sz="1400" i="1" dirty="0" smtClean="0"/>
              <a:t>Sinne </a:t>
            </a:r>
            <a:r>
              <a:rPr lang="de-DE" sz="1400" i="1" dirty="0"/>
              <a:t>des § 26 des Berufsbildungsgesetzes gelten als Arbeitnehmerinnen und Arbeitnehmer im Sinne dieses</a:t>
            </a:r>
          </a:p>
          <a:p>
            <a:pPr marL="0" indent="0">
              <a:buNone/>
            </a:pPr>
            <a:r>
              <a:rPr lang="de-DE" sz="1400" i="1" dirty="0"/>
              <a:t>Gesetzes. </a:t>
            </a:r>
            <a:r>
              <a:rPr lang="de-DE" sz="1400" i="1" u="sng" dirty="0"/>
              <a:t>Nicht unter den Anwendungsbereich des Gesetzes fallen </a:t>
            </a:r>
            <a:r>
              <a:rPr lang="de-DE" sz="1400" i="1" dirty="0"/>
              <a:t>Praktikantinnen und Praktikanten, die</a:t>
            </a:r>
          </a:p>
          <a:p>
            <a:pPr marL="0" indent="0">
              <a:buNone/>
            </a:pPr>
            <a:endParaRPr lang="de-DE" sz="1400" i="1" dirty="0" smtClean="0"/>
          </a:p>
          <a:p>
            <a:pPr marL="0" indent="0">
              <a:buNone/>
            </a:pPr>
            <a:r>
              <a:rPr lang="de-DE" sz="1400" i="1" dirty="0" smtClean="0"/>
              <a:t>1</a:t>
            </a:r>
            <a:r>
              <a:rPr lang="de-DE" sz="1400" i="1" dirty="0"/>
              <a:t>. ein Praktikum verpflichtend im Rahmen einer Schul-, Ausbildungs- oder Studienordnung leisten,</a:t>
            </a:r>
          </a:p>
          <a:p>
            <a:pPr marL="0" indent="0">
              <a:buNone/>
            </a:pPr>
            <a:r>
              <a:rPr lang="de-DE" sz="1400" i="1" dirty="0" smtClean="0"/>
              <a:t>2</a:t>
            </a:r>
            <a:r>
              <a:rPr lang="de-DE" sz="1400" i="1" dirty="0"/>
              <a:t>. ein Praktikum </a:t>
            </a:r>
            <a:r>
              <a:rPr lang="de-DE" sz="1400" i="1" u="sng" dirty="0"/>
              <a:t>von bis zu sechs Wochen </a:t>
            </a:r>
            <a:r>
              <a:rPr lang="de-DE" sz="1400" i="1" dirty="0"/>
              <a:t>zur Orientierung für eine Berufsausbildung oder für die Aufnahme</a:t>
            </a:r>
          </a:p>
          <a:p>
            <a:pPr marL="0" indent="0">
              <a:buNone/>
            </a:pPr>
            <a:r>
              <a:rPr lang="de-DE" sz="1400" i="1" dirty="0"/>
              <a:t>eines Studiums leisten,</a:t>
            </a:r>
          </a:p>
          <a:p>
            <a:pPr marL="0" indent="0">
              <a:buNone/>
            </a:pPr>
            <a:r>
              <a:rPr lang="de-DE" sz="1400" i="1" dirty="0"/>
              <a:t>3. ein Praktikum von bis zu sechs Wochen begleitend zu einer Berufs- oder Hochschulausbildung leisten,</a:t>
            </a:r>
          </a:p>
          <a:p>
            <a:pPr marL="0" indent="0">
              <a:buNone/>
            </a:pPr>
            <a:r>
              <a:rPr lang="de-DE" sz="1400" i="1" dirty="0"/>
              <a:t>wenn nicht zuvor ein solches Praktikumsverhältnis mit demselben Ausbildenden bestanden hat oder</a:t>
            </a:r>
          </a:p>
          <a:p>
            <a:pPr marL="0" indent="0">
              <a:buNone/>
            </a:pPr>
            <a:r>
              <a:rPr lang="de-DE" sz="1400" i="1" dirty="0"/>
              <a:t>4. an einer Einstiegsqualifizierung nach § 54a des Dritten Buches Sozialgesetzbuch teilnehmen</a:t>
            </a:r>
            <a:r>
              <a:rPr lang="de-DE" sz="1400" i="1" dirty="0" smtClean="0"/>
              <a:t>.</a:t>
            </a:r>
          </a:p>
          <a:p>
            <a:pPr marL="0" indent="0">
              <a:buNone/>
            </a:pPr>
            <a:endParaRPr lang="de-DE" sz="1400" i="1" dirty="0" smtClean="0"/>
          </a:p>
          <a:p>
            <a:pPr marL="0" indent="0">
              <a:buNone/>
            </a:pPr>
            <a:r>
              <a:rPr lang="de-DE" sz="1400" i="1" dirty="0" smtClean="0"/>
              <a:t>(2</a:t>
            </a:r>
            <a:r>
              <a:rPr lang="de-DE" sz="1400" i="1" dirty="0"/>
              <a:t>) </a:t>
            </a:r>
            <a:r>
              <a:rPr lang="de-DE" sz="1400" i="1" dirty="0" smtClean="0"/>
              <a:t>…“</a:t>
            </a:r>
            <a:endParaRPr lang="de-DE" sz="1400" i="1" dirty="0"/>
          </a:p>
          <a:p>
            <a:pPr marL="0" indent="0">
              <a:buNone/>
            </a:pPr>
            <a:endParaRPr lang="de-DE" dirty="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701222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Neue Vorgaben für Praktikanten im MiLoG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sz="1400" i="1" dirty="0" smtClean="0"/>
              <a:t>„</a:t>
            </a:r>
            <a:r>
              <a:rPr lang="de-DE" sz="1400" b="1" i="1" dirty="0" smtClean="0"/>
              <a:t>§ </a:t>
            </a:r>
            <a:r>
              <a:rPr lang="de-DE" sz="1400" b="1" i="1" dirty="0"/>
              <a:t>22 Persönlicher Anwendungsbereich</a:t>
            </a:r>
          </a:p>
          <a:p>
            <a:pPr marL="0" indent="0">
              <a:buNone/>
            </a:pPr>
            <a:r>
              <a:rPr lang="de-DE" sz="1400" i="1" dirty="0" smtClean="0"/>
              <a:t>(1) Dieses </a:t>
            </a:r>
            <a:r>
              <a:rPr lang="de-DE" sz="1400" i="1" dirty="0"/>
              <a:t>Gesetz gilt für Arbeitnehmerinnen und Arbeitnehmer. Praktikantinnen und Praktikanten </a:t>
            </a:r>
            <a:r>
              <a:rPr lang="de-DE" sz="1400" i="1" u="sng" dirty="0"/>
              <a:t>im Sinne des § 26 des Berufsbildungsgesetzes</a:t>
            </a:r>
            <a:r>
              <a:rPr lang="de-DE" sz="1400" i="1" dirty="0"/>
              <a:t> gelten als Arbeitnehmerinnen und Arbeitnehmer im Sinne dieses Gesetzes, </a:t>
            </a:r>
            <a:r>
              <a:rPr lang="de-DE" sz="1400" i="1" u="sng" dirty="0"/>
              <a:t>es sei denn</a:t>
            </a:r>
            <a:r>
              <a:rPr lang="de-DE" sz="1400" i="1" dirty="0"/>
              <a:t>, dass sie </a:t>
            </a:r>
            <a:endParaRPr lang="de-DE" sz="1400" i="1" dirty="0" smtClean="0"/>
          </a:p>
          <a:p>
            <a:pPr marL="0" indent="0">
              <a:buNone/>
            </a:pPr>
            <a:r>
              <a:rPr lang="de-DE" sz="1400" i="1" dirty="0" smtClean="0"/>
              <a:t>1.ein </a:t>
            </a:r>
            <a:r>
              <a:rPr lang="de-DE" sz="1400" i="1" dirty="0"/>
              <a:t>Praktikum verpflichtend auf Grund einer schulrechtlichen Bestimmung, einer Ausbildungsordnung, einer hochschulrechtlichen Bestimmung oder im Rahmen einer Ausbildung an einer gesetzlich geregelten Berufsakademie leisten,</a:t>
            </a:r>
          </a:p>
          <a:p>
            <a:pPr marL="0" indent="0">
              <a:buNone/>
            </a:pPr>
            <a:r>
              <a:rPr lang="de-DE" sz="1400" i="1" dirty="0"/>
              <a:t>2.ein Praktikum von bis zu drei Monaten zur Orientierung für eine Berufsausbildung oder für die Aufnahme eines Studiums leisten,</a:t>
            </a:r>
          </a:p>
          <a:p>
            <a:pPr marL="0" indent="0">
              <a:buNone/>
            </a:pPr>
            <a:r>
              <a:rPr lang="de-DE" sz="1400" i="1" dirty="0"/>
              <a:t>3.ein Praktikum von bis zu drei Monaten begleitend zu einer Berufs- oder Hochschulausbildung leisten, wenn nicht zuvor ein solches Praktikumsverhältnis mit demselben Ausbildenden bestanden hat, oder</a:t>
            </a:r>
          </a:p>
          <a:p>
            <a:pPr marL="0" indent="0">
              <a:buNone/>
            </a:pPr>
            <a:r>
              <a:rPr lang="de-DE" sz="1400" i="1" dirty="0"/>
              <a:t>4.an einer Einstiegsqualifizierung nach § 54a des Dritten Buches Sozialgesetzbuch oder an einer Berufsausbildungsvorbereitung nach §§ 68 bis 70 des Berufsbildungsgesetzes teilnehmen.</a:t>
            </a:r>
          </a:p>
          <a:p>
            <a:pPr marL="0" indent="0">
              <a:buNone/>
            </a:pPr>
            <a:r>
              <a:rPr lang="de-DE" sz="1400" i="1" u="sng" dirty="0"/>
              <a:t>Praktikantin oder Praktikant ist</a:t>
            </a:r>
            <a:r>
              <a:rPr lang="de-DE" sz="1400" i="1" dirty="0"/>
              <a:t> unabhängig von der Bezeichnung des Rechtsverhältnisses, wer sich nach der tatsächlichen Ausgestaltung und Durchführung des Vertragsverhältnisses für eine begrenzte Dauer zum Erwerb praktischer Kenntnisse und Erfahrungen einer bestimmten betrieblichen Tätigkeit zur Vorbereitung auf eine berufliche Tätigkeit unterzieht, ohne dass es sich dabei um eine Berufsausbildung im Sinne des Berufsbildungsgesetzes oder um eine damit vergleichbare praktische Ausbildung handelt</a:t>
            </a:r>
            <a:r>
              <a:rPr lang="de-DE" sz="1400" i="1" dirty="0" smtClean="0"/>
              <a:t>.</a:t>
            </a:r>
          </a:p>
          <a:p>
            <a:pPr marL="0" indent="0">
              <a:buNone/>
            </a:pPr>
            <a:r>
              <a:rPr lang="de-DE" sz="1400" i="1" dirty="0" smtClean="0"/>
              <a:t>(2) …“</a:t>
            </a:r>
            <a:endParaRPr lang="de-DE" sz="1400" i="1" dirty="0"/>
          </a:p>
          <a:p>
            <a:pPr marL="0" indent="0">
              <a:buNone/>
            </a:pPr>
            <a:endParaRPr lang="de-DE" dirty="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2058157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a:solidFill>
                  <a:srgbClr val="002C5A"/>
                </a:solidFill>
                <a:latin typeface="Times New Roman" pitchFamily="18" charset="0"/>
                <a:cs typeface="Times New Roman" pitchFamily="18" charset="0"/>
              </a:rPr>
              <a:t>Neue Vorgaben für Praktikanten im MiLoG</a:t>
            </a:r>
          </a:p>
        </p:txBody>
      </p:sp>
      <p:sp>
        <p:nvSpPr>
          <p:cNvPr id="3" name="Content Placeholder 2"/>
          <p:cNvSpPr>
            <a:spLocks noGrp="1"/>
          </p:cNvSpPr>
          <p:nvPr>
            <p:ph idx="1"/>
          </p:nvPr>
        </p:nvSpPr>
        <p:spPr/>
        <p:txBody>
          <a:bodyPr/>
          <a:lstStyle/>
          <a:p>
            <a:r>
              <a:rPr lang="de-DE" b="1" dirty="0" smtClean="0"/>
              <a:t>Das </a:t>
            </a:r>
            <a:r>
              <a:rPr lang="de-DE" b="1" dirty="0" err="1" smtClean="0"/>
              <a:t>MiloG</a:t>
            </a:r>
            <a:r>
              <a:rPr lang="de-DE" b="1" dirty="0" smtClean="0"/>
              <a:t> gilt nach § 22 Abs. 1 Satz 1 MiLoG grundsätzlich nur für Arbeitnehmer und deshalb gerade nicht für andere Vertragsverhältnisse </a:t>
            </a:r>
            <a:r>
              <a:rPr lang="de-DE" b="1" dirty="0" err="1" smtClean="0"/>
              <a:t>iSv</a:t>
            </a:r>
            <a:r>
              <a:rPr lang="de-DE" b="1" dirty="0" smtClean="0"/>
              <a:t> § 26 BBiG</a:t>
            </a:r>
          </a:p>
          <a:p>
            <a:r>
              <a:rPr lang="de-DE" b="1" dirty="0" smtClean="0"/>
              <a:t>aber § 22 Abs. 1 Satz 2 MiLoG: Praktikanten </a:t>
            </a:r>
            <a:r>
              <a:rPr lang="de-DE" b="1" dirty="0" err="1" smtClean="0"/>
              <a:t>iSv</a:t>
            </a:r>
            <a:r>
              <a:rPr lang="de-DE" b="1" dirty="0" smtClean="0"/>
              <a:t> § 26 BBiG gelten als Arbeitnehmer im Sinne des MiLoG</a:t>
            </a:r>
          </a:p>
          <a:p>
            <a:r>
              <a:rPr lang="de-DE" b="1" dirty="0" smtClean="0"/>
              <a:t>gespickt mit der eigenen Definition in § 22 Abs. 1 Satz 3 BBiG </a:t>
            </a:r>
          </a:p>
          <a:p>
            <a:pPr lvl="1"/>
            <a:r>
              <a:rPr lang="de-DE" b="1" dirty="0" smtClean="0"/>
              <a:t>Dogmatisch: unklares Verhältnis zu § 22 Abs. 1 Satz 2 BBiG</a:t>
            </a:r>
          </a:p>
          <a:p>
            <a:pPr lvl="1"/>
            <a:r>
              <a:rPr lang="de-DE" b="1" dirty="0" smtClean="0"/>
              <a:t>Inhaltlich:</a:t>
            </a:r>
          </a:p>
          <a:p>
            <a:pPr lvl="2"/>
            <a:r>
              <a:rPr lang="de-DE" b="1" dirty="0" smtClean="0"/>
              <a:t>wenig Neues</a:t>
            </a:r>
          </a:p>
          <a:p>
            <a:pPr lvl="2"/>
            <a:r>
              <a:rPr lang="de-DE" b="1" dirty="0" smtClean="0"/>
              <a:t>Scheinpraktikanten sind Arbeitnehmer</a:t>
            </a:r>
          </a:p>
          <a:p>
            <a:r>
              <a:rPr lang="de-DE" b="1" dirty="0" smtClean="0"/>
              <a:t>Schließlich: Ausnahmen für bestimmte Arten von Praktika</a:t>
            </a:r>
          </a:p>
          <a:p>
            <a:r>
              <a:rPr lang="de-DE" b="1" dirty="0" smtClean="0"/>
              <a:t>wichtig: Darlegungs- und Beweislast!</a:t>
            </a: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4211445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Wirtschaftliche Bedeutung</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764704"/>
            <a:ext cx="3140440" cy="572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03848" y="6244473"/>
            <a:ext cx="4248472" cy="400110"/>
          </a:xfrm>
          <a:prstGeom prst="rect">
            <a:avLst/>
          </a:prstGeom>
          <a:noFill/>
        </p:spPr>
        <p:txBody>
          <a:bodyPr wrap="square" rtlCol="0">
            <a:spAutoFit/>
          </a:bodyPr>
          <a:lstStyle/>
          <a:p>
            <a:r>
              <a:rPr lang="de-DE" sz="1000" dirty="0"/>
              <a:t>http://</a:t>
            </a:r>
            <a:r>
              <a:rPr lang="de-DE" sz="1000" dirty="0" smtClean="0"/>
              <a:t>www.engineering-igmetall.de/sites/default/files/2014_Startpaket_VW-web.pdf, aufgerufen am 27.04.2015</a:t>
            </a:r>
            <a:endParaRPr lang="de-DE" sz="1000" dirty="0"/>
          </a:p>
        </p:txBody>
      </p:sp>
    </p:spTree>
    <p:extLst>
      <p:ext uri="{BB962C8B-B14F-4D97-AF65-F5344CB8AC3E}">
        <p14:creationId xmlns:p14="http://schemas.microsoft.com/office/powerpoint/2010/main" val="253132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Privilegierung von Pflichtpraktika</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 22 Abs. 1 Satz 2 Nr. 1 MiLoG („Pflichtpraktika“)</a:t>
            </a:r>
          </a:p>
          <a:p>
            <a:pPr lvl="1"/>
            <a:r>
              <a:rPr lang="de-DE" b="1" i="1" dirty="0" smtClean="0"/>
              <a:t>„ein Praktikum verpflichtend auf Grund einer schulrechtlichen Bestimmung, einer Ausbildungsordnung, einer hochschulrechtlichen Bestimmung oder im Rahmen einer Ausbildung an einer gesetzlich geregelten Berufsakademie leisten“</a:t>
            </a:r>
          </a:p>
          <a:p>
            <a:pPr lvl="1"/>
            <a:r>
              <a:rPr lang="de-DE" b="1" dirty="0" smtClean="0"/>
              <a:t>Dogmatisch zweifelhaft:</a:t>
            </a:r>
          </a:p>
          <a:p>
            <a:pPr lvl="2"/>
            <a:r>
              <a:rPr lang="de-DE" b="1" dirty="0"/>
              <a:t>echte </a:t>
            </a:r>
            <a:r>
              <a:rPr lang="de-DE" b="1" dirty="0" smtClean="0"/>
              <a:t>Praktikanten hingegen </a:t>
            </a:r>
            <a:r>
              <a:rPr lang="de-DE" b="1" dirty="0"/>
              <a:t>wären </a:t>
            </a:r>
            <a:r>
              <a:rPr lang="de-DE" b="1" dirty="0" smtClean="0"/>
              <a:t>auch ohne </a:t>
            </a:r>
            <a:r>
              <a:rPr lang="de-DE" b="1" dirty="0"/>
              <a:t>die Ausnahme </a:t>
            </a:r>
            <a:r>
              <a:rPr lang="de-DE" b="1" dirty="0" smtClean="0"/>
              <a:t>des Nr</a:t>
            </a:r>
            <a:r>
              <a:rPr lang="de-DE" b="1" dirty="0"/>
              <a:t>. 1 </a:t>
            </a:r>
            <a:r>
              <a:rPr lang="de-DE" b="1" dirty="0" smtClean="0"/>
              <a:t>vom MiLoG ausgenommen</a:t>
            </a:r>
            <a:r>
              <a:rPr lang="de-DE" b="1" dirty="0"/>
              <a:t>, weil sie </a:t>
            </a:r>
            <a:r>
              <a:rPr lang="de-DE" b="1" dirty="0" smtClean="0"/>
              <a:t>keine </a:t>
            </a:r>
            <a:r>
              <a:rPr lang="de-DE" b="1" dirty="0"/>
              <a:t>Praktikanten des § 26 BBiG </a:t>
            </a:r>
            <a:r>
              <a:rPr lang="de-DE" b="1" dirty="0" smtClean="0"/>
              <a:t>sind („deklaratorisch“: </a:t>
            </a:r>
            <a:r>
              <a:rPr lang="de-DE" b="1" dirty="0" err="1" smtClean="0"/>
              <a:t>Reufels</a:t>
            </a:r>
            <a:r>
              <a:rPr lang="de-DE" b="1" dirty="0" smtClean="0"/>
              <a:t>/</a:t>
            </a:r>
            <a:r>
              <a:rPr lang="de-DE" b="1" dirty="0" err="1" smtClean="0"/>
              <a:t>Blöchl</a:t>
            </a:r>
            <a:r>
              <a:rPr lang="de-DE" b="1" dirty="0" smtClean="0"/>
              <a:t>, </a:t>
            </a:r>
            <a:r>
              <a:rPr lang="de-DE" b="1" dirty="0" err="1" smtClean="0"/>
              <a:t>ArbRB</a:t>
            </a:r>
            <a:r>
              <a:rPr lang="de-DE" b="1" dirty="0" smtClean="0"/>
              <a:t> 2014, 352, 354)</a:t>
            </a:r>
          </a:p>
          <a:p>
            <a:pPr lvl="2"/>
            <a:r>
              <a:rPr lang="de-DE" b="1" dirty="0" smtClean="0"/>
              <a:t>oder aber: Erweiterung der Auslegung des § 26 BBiG? Folge: Schutz auch solcher Praktikanten durch das BBiG, insbesondere durch § 17 BBiG (angemessene Vergütung</a:t>
            </a:r>
            <a:r>
              <a:rPr lang="de-DE" b="1" dirty="0" smtClean="0"/>
              <a:t>)…</a:t>
            </a:r>
            <a:endParaRPr lang="de-DE" b="1" dirty="0" smtClean="0"/>
          </a:p>
          <a:p>
            <a:pPr lvl="1"/>
            <a:r>
              <a:rPr lang="de-DE" b="1" dirty="0" smtClean="0"/>
              <a:t>Exmatrikulation / Aufgabe des Studienwunsches während des Praktikums</a:t>
            </a:r>
            <a:endParaRPr lang="de-DE" b="1" dirty="0" smtClean="0"/>
          </a:p>
          <a:p>
            <a:pPr lvl="1"/>
            <a:r>
              <a:rPr lang="de-DE" b="1" dirty="0" smtClean="0"/>
              <a:t>Unbegrenzter zeitlicher Umfang des Pflichtpraktikums</a:t>
            </a:r>
          </a:p>
          <a:p>
            <a:pPr lvl="1"/>
            <a:r>
              <a:rPr lang="de-DE" b="1" dirty="0" smtClean="0"/>
              <a:t>Ausländische </a:t>
            </a:r>
            <a:r>
              <a:rPr lang="de-DE" b="1" dirty="0" smtClean="0"/>
              <a:t>Studien</a:t>
            </a:r>
            <a:r>
              <a:rPr lang="de-DE" b="1" dirty="0" smtClean="0"/>
              <a:t>ordnungen</a:t>
            </a:r>
          </a:p>
          <a:p>
            <a:pPr lvl="1"/>
            <a:r>
              <a:rPr lang="de-DE" b="1" dirty="0" smtClean="0"/>
              <a:t>Praktische </a:t>
            </a:r>
            <a:r>
              <a:rPr lang="de-DE" b="1" dirty="0" smtClean="0"/>
              <a:t>Probleme bei der Durchführung (hierzu sogleich)</a:t>
            </a:r>
          </a:p>
          <a:p>
            <a:pPr lvl="2"/>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092194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Privilegierung von Orientierungspraktika</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 22 Abs. 1 Satz 2 Nr. 2 MiLoG („Orientierungspraktika“)</a:t>
            </a:r>
          </a:p>
          <a:p>
            <a:pPr lvl="1"/>
            <a:r>
              <a:rPr lang="de-DE" b="1" i="1" dirty="0" smtClean="0"/>
              <a:t>„ein Praktikum von bis zu drei Monaten zur Orientierung für eine Berufsausbildung oder für die Aufnahme eines Studiums leisten“</a:t>
            </a:r>
          </a:p>
          <a:p>
            <a:pPr lvl="1"/>
            <a:r>
              <a:rPr lang="de-DE" b="1" dirty="0" smtClean="0"/>
              <a:t>Besondere Zweckbindung des Praktikums </a:t>
            </a:r>
            <a:endParaRPr lang="de-DE" b="1" dirty="0" smtClean="0"/>
          </a:p>
          <a:p>
            <a:pPr lvl="1"/>
            <a:r>
              <a:rPr lang="de-DE" b="1" dirty="0" smtClean="0"/>
              <a:t>strittig</a:t>
            </a:r>
            <a:r>
              <a:rPr lang="de-DE" b="1" dirty="0" smtClean="0"/>
              <a:t>: Orientierungspraktika nach abgeschlossenem Studium</a:t>
            </a:r>
            <a:r>
              <a:rPr lang="de-DE" b="1" dirty="0" smtClean="0"/>
              <a:t>?</a:t>
            </a:r>
          </a:p>
          <a:p>
            <a:pPr lvl="1"/>
            <a:r>
              <a:rPr lang="de-DE" b="1" dirty="0" smtClean="0"/>
              <a:t>Umfang: 3 Monate</a:t>
            </a:r>
            <a:endParaRPr lang="de-DE" b="1" dirty="0" smtClean="0"/>
          </a:p>
          <a:p>
            <a:pPr lvl="1"/>
            <a:r>
              <a:rPr lang="de-DE" b="1" dirty="0" smtClean="0"/>
              <a:t>Folgen bei Überschreiten der 3 Monate?</a:t>
            </a:r>
          </a:p>
          <a:p>
            <a:pPr lvl="2"/>
            <a:r>
              <a:rPr lang="de-DE" b="1" dirty="0" smtClean="0"/>
              <a:t>BMAS: </a:t>
            </a:r>
            <a:r>
              <a:rPr lang="de-DE" b="1" i="1" dirty="0" smtClean="0"/>
              <a:t>„Für </a:t>
            </a:r>
            <a:r>
              <a:rPr lang="de-DE" b="1" i="1" dirty="0"/>
              <a:t>freiwillige Praktika (Orientierungspraktika und ausbildungs- bzw. studienbegleitende Praktika) bis zu drei Monaten gilt kein Mindestlohn. Dauert ein solches Praktikum länger als drei Monate, fällt es komplett unter den Mindestlohn und ist ab dem ersten Tag mit dem Mindestlohn zu vergüten. Das gilt sowohl, wenn das Praktikum von vornherein länger als drei Monate dauert, aber auch, wenn ein auf drei Monate befristetes Praktikums über drei Monate hinaus verlängert wird</a:t>
            </a:r>
            <a:r>
              <a:rPr lang="de-DE" b="1" i="1" dirty="0" smtClean="0"/>
              <a:t>.“</a:t>
            </a:r>
          </a:p>
          <a:p>
            <a:pPr lvl="2"/>
            <a:r>
              <a:rPr lang="de-DE" b="1" dirty="0" err="1" smtClean="0"/>
              <a:t>a.A</a:t>
            </a:r>
            <a:r>
              <a:rPr lang="de-DE" b="1" dirty="0" smtClean="0"/>
              <a:t>. Literatur (</a:t>
            </a:r>
            <a:r>
              <a:rPr lang="de-DE" b="1" dirty="0" err="1" smtClean="0"/>
              <a:t>Reufels</a:t>
            </a:r>
            <a:r>
              <a:rPr lang="de-DE" b="1" dirty="0" smtClean="0"/>
              <a:t>/</a:t>
            </a:r>
            <a:r>
              <a:rPr lang="de-DE" b="1" dirty="0" err="1" smtClean="0"/>
              <a:t>Blöchl</a:t>
            </a:r>
            <a:r>
              <a:rPr lang="de-DE" b="1" dirty="0" smtClean="0"/>
              <a:t>, </a:t>
            </a:r>
            <a:r>
              <a:rPr lang="de-DE" b="1" dirty="0" err="1" smtClean="0"/>
              <a:t>ArbRB</a:t>
            </a:r>
            <a:r>
              <a:rPr lang="de-DE" b="1" dirty="0" smtClean="0"/>
              <a:t> 2014, 352, 355, </a:t>
            </a:r>
            <a:r>
              <a:rPr lang="de-DE" b="1" dirty="0" err="1" smtClean="0"/>
              <a:t>Ulber</a:t>
            </a:r>
            <a:r>
              <a:rPr lang="de-DE" b="1" dirty="0" smtClean="0"/>
              <a:t>, </a:t>
            </a:r>
            <a:r>
              <a:rPr lang="de-DE" b="1" dirty="0" err="1" smtClean="0"/>
              <a:t>AuR</a:t>
            </a:r>
            <a:r>
              <a:rPr lang="de-DE" b="1" dirty="0" smtClean="0"/>
              <a:t> 2014, 402)</a:t>
            </a:r>
            <a:endParaRPr lang="de-DE" b="1" dirty="0"/>
          </a:p>
          <a:p>
            <a:pPr lvl="1"/>
            <a:r>
              <a:rPr lang="de-DE" b="1" dirty="0" smtClean="0"/>
              <a:t>Obacht: Sozialversicherungsrechtliche Behandlung</a:t>
            </a: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07351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002C5A"/>
                </a:solidFill>
                <a:latin typeface="Times New Roman" pitchFamily="18" charset="0"/>
                <a:cs typeface="Times New Roman" pitchFamily="18" charset="0"/>
              </a:rPr>
              <a:t>Die „Generation Praktikum“…</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2/4/2013</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256" y="908721"/>
            <a:ext cx="5885490" cy="504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869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Privilegierung von freiwilligen Praktika</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 22 Abs. 1 Satz 2 Nr. 3 MiLoG („Freiwilliges begleitendes Praktikum“)</a:t>
            </a:r>
          </a:p>
          <a:p>
            <a:pPr lvl="1"/>
            <a:r>
              <a:rPr lang="de-DE" b="1" i="1" dirty="0" smtClean="0"/>
              <a:t>„ein Praktikum von bis zu drei Monaten begleitend zu einer Berufs- oder Hochschulausbildung leisten, wenn nicht zuvor ein solches Praktikumsverhältnis mit dem selben Ausbildenden bestanden hat“</a:t>
            </a:r>
          </a:p>
          <a:p>
            <a:pPr lvl="1"/>
            <a:r>
              <a:rPr lang="de-DE" b="1" dirty="0" smtClean="0"/>
              <a:t>inhaltlicher Bezug zum Studium erforderlich? (so </a:t>
            </a:r>
            <a:r>
              <a:rPr lang="de-DE" b="1" dirty="0" err="1" smtClean="0"/>
              <a:t>Ulber</a:t>
            </a:r>
            <a:r>
              <a:rPr lang="de-DE" b="1" dirty="0" smtClean="0"/>
              <a:t>, </a:t>
            </a:r>
            <a:r>
              <a:rPr lang="de-DE" b="1" dirty="0" err="1" smtClean="0"/>
              <a:t>AuR</a:t>
            </a:r>
            <a:r>
              <a:rPr lang="de-DE" b="1" dirty="0" smtClean="0"/>
              <a:t> 2014, 402)</a:t>
            </a:r>
          </a:p>
          <a:p>
            <a:pPr lvl="1"/>
            <a:r>
              <a:rPr lang="de-DE" b="1" dirty="0" smtClean="0"/>
              <a:t>Folgen bei Überschreiten der 3 Monate?</a:t>
            </a:r>
          </a:p>
          <a:p>
            <a:pPr lvl="1"/>
            <a:r>
              <a:rPr lang="de-DE" b="1" dirty="0" smtClean="0"/>
              <a:t>Zuvor-Praktikum? </a:t>
            </a:r>
          </a:p>
          <a:p>
            <a:pPr lvl="2"/>
            <a:r>
              <a:rPr lang="de-DE" b="1" dirty="0" smtClean="0"/>
              <a:t>Einschränkung, falls ganz anderes Studium inzwischen? </a:t>
            </a:r>
            <a:r>
              <a:rPr lang="de-DE" b="1" dirty="0"/>
              <a:t>(so </a:t>
            </a:r>
            <a:r>
              <a:rPr lang="de-DE" b="1" dirty="0" err="1"/>
              <a:t>Ulber</a:t>
            </a:r>
            <a:r>
              <a:rPr lang="de-DE" b="1" dirty="0"/>
              <a:t>, </a:t>
            </a:r>
            <a:r>
              <a:rPr lang="de-DE" b="1" dirty="0" err="1"/>
              <a:t>AuR</a:t>
            </a:r>
            <a:r>
              <a:rPr lang="de-DE" b="1" dirty="0"/>
              <a:t> 2014, 402</a:t>
            </a:r>
            <a:r>
              <a:rPr lang="de-DE" b="1" dirty="0" smtClean="0"/>
              <a:t>)</a:t>
            </a:r>
          </a:p>
          <a:p>
            <a:pPr lvl="2"/>
            <a:r>
              <a:rPr lang="de-DE" b="1" i="1" dirty="0" smtClean="0"/>
              <a:t>„nicht länger als drei Jahre zur“</a:t>
            </a:r>
            <a:r>
              <a:rPr lang="de-DE" b="1" dirty="0" smtClean="0"/>
              <a:t> </a:t>
            </a:r>
            <a:r>
              <a:rPr lang="de-DE" b="1" dirty="0"/>
              <a:t>(</a:t>
            </a:r>
            <a:r>
              <a:rPr lang="de-DE" b="1" dirty="0" err="1" smtClean="0"/>
              <a:t>Reufels</a:t>
            </a:r>
            <a:r>
              <a:rPr lang="de-DE" b="1" dirty="0" smtClean="0"/>
              <a:t>/</a:t>
            </a:r>
            <a:r>
              <a:rPr lang="de-DE" b="1" dirty="0" err="1" smtClean="0"/>
              <a:t>Blöchl</a:t>
            </a:r>
            <a:r>
              <a:rPr lang="de-DE" b="1" dirty="0"/>
              <a:t>, </a:t>
            </a:r>
            <a:r>
              <a:rPr lang="de-DE" b="1" dirty="0" err="1"/>
              <a:t>ArbRB</a:t>
            </a:r>
            <a:r>
              <a:rPr lang="de-DE" b="1" dirty="0"/>
              <a:t> 2014, 352, </a:t>
            </a:r>
            <a:r>
              <a:rPr lang="de-DE" b="1" dirty="0" smtClean="0"/>
              <a:t>355)</a:t>
            </a:r>
            <a:endParaRPr lang="de-DE" b="1" dirty="0"/>
          </a:p>
          <a:p>
            <a:pPr lvl="1"/>
            <a:r>
              <a:rPr lang="de-DE" b="1" dirty="0" smtClean="0"/>
              <a:t>Zulässigkeit der Kombination aus Pflicht- und freiwilligem Praktikum </a:t>
            </a:r>
          </a:p>
          <a:p>
            <a:pPr lvl="2"/>
            <a:r>
              <a:rPr lang="de-DE" b="1" dirty="0" smtClean="0"/>
              <a:t>umstritten: </a:t>
            </a:r>
            <a:r>
              <a:rPr lang="de-DE" b="1" dirty="0" smtClean="0"/>
              <a:t>„ein </a:t>
            </a:r>
            <a:r>
              <a:rPr lang="de-DE" b="1" i="1" dirty="0" smtClean="0"/>
              <a:t>solches</a:t>
            </a:r>
            <a:r>
              <a:rPr lang="de-DE" b="1" dirty="0" smtClean="0"/>
              <a:t> Praktikumsverhältnis“</a:t>
            </a: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680145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Schicksal der Absolventenpraktika</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keine Privilegierung nach MiLoG</a:t>
            </a:r>
          </a:p>
          <a:p>
            <a:r>
              <a:rPr lang="de-DE" b="1" dirty="0" smtClean="0"/>
              <a:t>keine sozialversicherungsrechtliche Privilegierung</a:t>
            </a:r>
          </a:p>
          <a:p>
            <a:r>
              <a:rPr lang="de-DE" b="1" dirty="0" smtClean="0"/>
              <a:t>Sinnhaftigkeit freilich trotzdem in Branchen, die ihre Arbeitnehmer deutlich über Mindestlohn bezahlen</a:t>
            </a:r>
          </a:p>
          <a:p>
            <a:r>
              <a:rPr lang="de-DE" b="1" dirty="0" smtClean="0"/>
              <a:t>Risiko dann aber wie bisher: „Scheinpraktikum“</a:t>
            </a: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638577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Zentral: Sicherstellung der Privilegierungen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Studentenstatus:</a:t>
            </a:r>
          </a:p>
          <a:p>
            <a:pPr lvl="1"/>
            <a:r>
              <a:rPr lang="de-DE" b="1" dirty="0" smtClean="0"/>
              <a:t>Kopie der Immatrikulationsbescheinigung</a:t>
            </a:r>
          </a:p>
          <a:p>
            <a:pPr lvl="1"/>
            <a:r>
              <a:rPr lang="de-DE" b="1" dirty="0" smtClean="0"/>
              <a:t>Bei Fälschung</a:t>
            </a:r>
          </a:p>
          <a:p>
            <a:pPr lvl="2"/>
            <a:r>
              <a:rPr lang="de-DE" b="1" dirty="0" smtClean="0"/>
              <a:t>Arbeitsrecht: Auflösende Bedingung, Anfechtung, § 242 BGB</a:t>
            </a:r>
          </a:p>
          <a:p>
            <a:pPr lvl="2"/>
            <a:r>
              <a:rPr lang="de-DE" b="1" dirty="0" smtClean="0"/>
              <a:t>Sozialrecht: Erleichterter Rückgriff nach § 28g Satz 4 SGB IV</a:t>
            </a:r>
          </a:p>
          <a:p>
            <a:pPr lvl="2"/>
            <a:r>
              <a:rPr lang="de-DE" b="1" dirty="0" smtClean="0"/>
              <a:t>Strafrecht: Vorsatz fehlt</a:t>
            </a:r>
          </a:p>
          <a:p>
            <a:r>
              <a:rPr lang="de-DE" b="1" dirty="0" smtClean="0"/>
              <a:t>Pflichtpraktikum</a:t>
            </a:r>
          </a:p>
          <a:p>
            <a:pPr lvl="1"/>
            <a:r>
              <a:rPr lang="de-DE" b="1" dirty="0" smtClean="0"/>
              <a:t>Vorlage einer Studienordnung? </a:t>
            </a:r>
          </a:p>
          <a:p>
            <a:pPr lvl="1"/>
            <a:r>
              <a:rPr lang="de-DE" b="1" dirty="0" smtClean="0"/>
              <a:t>Einfordern einer Pflichtpraktikumsbescheinigung durch die Universität?</a:t>
            </a: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601930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Regelung von Praktika in Studienordnungen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b="1" i="1" dirty="0" smtClean="0"/>
              <a:t>„Diese ‚Pflichtpraktika‘ unterfallen nicht § 26 BBiG, da für die Tätigkeit der Schüler-, Studenten- oder Ausbildungsstatus maßgebend ist und sich Rechte und Pflichten aus dem öffentlich-rechtlichen Gewaltverhältnis zur Ausbildungsstätte und somit (mehr oder weniger direkt) dem Landesrecht ableiten. Nicht der Gesamtausbildungszweck ist ausschlaggebend, sondern die Erfüllung der vorgegebenen  Lerninhalte, welche wiederum die allgemeinen Maßstäbe für die Durchführung des Praktikums vorgeben.“ </a:t>
            </a:r>
            <a:r>
              <a:rPr lang="de-DE" b="1" dirty="0" smtClean="0"/>
              <a:t>(Burkhard-Pötter/</a:t>
            </a:r>
            <a:r>
              <a:rPr lang="de-DE" b="1" dirty="0" err="1" smtClean="0"/>
              <a:t>Sura</a:t>
            </a:r>
            <a:r>
              <a:rPr lang="de-DE" b="1" dirty="0" smtClean="0"/>
              <a:t>, NJW 2015, 517, 518)</a:t>
            </a: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06910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Regelung von Praktika in Studienordnungen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sz="1400" b="1" dirty="0" smtClean="0"/>
              <a:t>§ </a:t>
            </a:r>
            <a:r>
              <a:rPr lang="de-DE" sz="1400" b="1" dirty="0"/>
              <a:t>6 Studien- und Prüfungsordnung für das Studium der Rechtswissenschaft an der Universität Regensburg</a:t>
            </a:r>
            <a:endParaRPr lang="de-DE" sz="1400" dirty="0"/>
          </a:p>
          <a:p>
            <a:pPr marL="0" indent="0">
              <a:buNone/>
            </a:pPr>
            <a:r>
              <a:rPr lang="de-DE" sz="1400" b="1" i="1" dirty="0" smtClean="0"/>
              <a:t>„§ </a:t>
            </a:r>
            <a:r>
              <a:rPr lang="de-DE" sz="1400" b="1" i="1" dirty="0"/>
              <a:t>6 </a:t>
            </a:r>
            <a:r>
              <a:rPr lang="de-DE" sz="1400" b="1" i="1" dirty="0" smtClean="0"/>
              <a:t>Studieninhalte</a:t>
            </a:r>
            <a:endParaRPr lang="de-DE" sz="1400" i="1" dirty="0"/>
          </a:p>
          <a:p>
            <a:pPr marL="0" indent="0">
              <a:buNone/>
            </a:pPr>
            <a:r>
              <a:rPr lang="de-DE" sz="1400" i="1" dirty="0" smtClean="0"/>
              <a:t>(1</a:t>
            </a:r>
            <a:r>
              <a:rPr lang="de-DE" sz="1400" i="1" dirty="0"/>
              <a:t>) 1Das Studium umfasst die Pflichtfächer Zivilrecht, Strafrecht und Öffentliches </a:t>
            </a:r>
            <a:r>
              <a:rPr lang="de-DE" sz="1400" i="1" dirty="0" smtClean="0"/>
              <a:t>Recht, Grundlagenfächer</a:t>
            </a:r>
            <a:r>
              <a:rPr lang="de-DE" sz="1400" i="1" dirty="0"/>
              <a:t>, Fremdsprachen, Schlüsselqualifikationen sowie einen </a:t>
            </a:r>
            <a:r>
              <a:rPr lang="de-DE" sz="1400" i="1" dirty="0" smtClean="0"/>
              <a:t>gewählten Schwerpunktbereich</a:t>
            </a:r>
            <a:r>
              <a:rPr lang="de-DE" sz="1400" i="1" dirty="0"/>
              <a:t>. 2Der Stoff der Pflichtfächer ergibt sich im Einzelnen </a:t>
            </a:r>
            <a:r>
              <a:rPr lang="de-DE" sz="1400" i="1" dirty="0" smtClean="0"/>
              <a:t>aus § </a:t>
            </a:r>
            <a:r>
              <a:rPr lang="de-DE" sz="1400" i="1" dirty="0"/>
              <a:t>18 Abs. 2 JAPO.</a:t>
            </a:r>
          </a:p>
          <a:p>
            <a:pPr marL="0" indent="0">
              <a:buNone/>
            </a:pPr>
            <a:r>
              <a:rPr lang="de-DE" sz="1400" i="1" dirty="0"/>
              <a:t>(2) Nach Maßgabe von § 25 JAPO sind praktische Studienzeiten im Umfang </a:t>
            </a:r>
            <a:r>
              <a:rPr lang="de-DE" sz="1400" i="1" u="sng" dirty="0"/>
              <a:t>von drei Monaten </a:t>
            </a:r>
            <a:r>
              <a:rPr lang="de-DE" sz="1400" i="1" dirty="0"/>
              <a:t>zu absolvieren</a:t>
            </a:r>
            <a:r>
              <a:rPr lang="de-DE" sz="1400" i="1" dirty="0" smtClean="0"/>
              <a:t>.“</a:t>
            </a:r>
          </a:p>
          <a:p>
            <a:pPr marL="0" indent="0">
              <a:buNone/>
            </a:pPr>
            <a:endParaRPr lang="de-DE" sz="1400" dirty="0" smtClean="0"/>
          </a:p>
          <a:p>
            <a:pPr marL="0" indent="0">
              <a:buNone/>
            </a:pPr>
            <a:r>
              <a:rPr lang="de-DE" sz="1400" b="1" dirty="0" smtClean="0"/>
              <a:t>§ </a:t>
            </a:r>
            <a:r>
              <a:rPr lang="de-DE" sz="1400" b="1" dirty="0"/>
              <a:t>11 Prüfungs- und Studienordnung LMU</a:t>
            </a:r>
          </a:p>
          <a:p>
            <a:pPr marL="0" indent="0">
              <a:buNone/>
            </a:pPr>
            <a:r>
              <a:rPr lang="de-DE" sz="1400" i="1" dirty="0" smtClean="0"/>
              <a:t>„</a:t>
            </a:r>
            <a:r>
              <a:rPr lang="de-DE" sz="1400" b="1" i="1" dirty="0" smtClean="0"/>
              <a:t>§ </a:t>
            </a:r>
            <a:r>
              <a:rPr lang="de-DE" sz="1400" b="1" i="1" dirty="0"/>
              <a:t>11 Praktische Studienzeiten</a:t>
            </a:r>
          </a:p>
          <a:p>
            <a:pPr marL="0" indent="0">
              <a:buNone/>
            </a:pPr>
            <a:r>
              <a:rPr lang="de-DE" sz="1400" i="1" dirty="0"/>
              <a:t>Die Teilnahme an praktischen Studienzeiten </a:t>
            </a:r>
            <a:r>
              <a:rPr lang="de-DE" sz="1400" i="1" u="sng" dirty="0"/>
              <a:t>richtet sich nach § 25 JAPO</a:t>
            </a:r>
            <a:r>
              <a:rPr lang="de-DE" sz="1400" i="1" dirty="0"/>
              <a:t>.“</a:t>
            </a:r>
          </a:p>
          <a:p>
            <a:pPr marL="0" indent="0">
              <a:buNone/>
            </a:pPr>
            <a:r>
              <a:rPr lang="de-DE" sz="1400" dirty="0"/>
              <a:t> </a:t>
            </a:r>
          </a:p>
          <a:p>
            <a:pPr marL="0" indent="0">
              <a:buNone/>
            </a:pPr>
            <a:r>
              <a:rPr lang="de-DE" sz="1400" b="1" dirty="0"/>
              <a:t>§ 25 Ausbildungs- und Prüfungsordnung für </a:t>
            </a:r>
            <a:r>
              <a:rPr lang="de-DE" sz="1400" b="1" dirty="0" smtClean="0"/>
              <a:t>Juristen (JAPO)</a:t>
            </a:r>
          </a:p>
          <a:p>
            <a:pPr marL="0" indent="0">
              <a:buNone/>
            </a:pPr>
            <a:r>
              <a:rPr lang="de-DE" sz="1400" b="1" i="1" dirty="0" smtClean="0"/>
              <a:t>„§ 25 Praktische </a:t>
            </a:r>
            <a:r>
              <a:rPr lang="de-DE" sz="1400" b="1" i="1" dirty="0"/>
              <a:t>Studienzeiten</a:t>
            </a:r>
            <a:endParaRPr lang="de-DE" sz="1400" i="1" dirty="0"/>
          </a:p>
          <a:p>
            <a:pPr marL="0" indent="0">
              <a:buNone/>
            </a:pPr>
            <a:r>
              <a:rPr lang="de-DE" sz="1400" i="1" dirty="0"/>
              <a:t>(1) 1 Die Studenten haben in der vorlesungsfreien Zeit frühestens nach Vorlesungsschluss des zweiten Semesters </a:t>
            </a:r>
            <a:r>
              <a:rPr lang="de-DE" sz="1400" i="1" u="sng" dirty="0"/>
              <a:t>insgesamt drei Monate </a:t>
            </a:r>
            <a:r>
              <a:rPr lang="de-DE" sz="1400" i="1" dirty="0"/>
              <a:t>an praktischen Studienzeiten teilzunehmen. 2 Die praktischen Studienzeiten sollen den Studenten eine Anschauung von praktischer Rechtsanwendung vermitteln und müssen unter Betreuung eines Juristen erfolgen. 3 Sie haben sich auf mindestens zwei der Bereiche Zivilrecht, Strafrecht und Öffentliches Recht zu beziehen und können in bis zu drei Abschnitte von je mindestens einem Monat Dauer bei einer oder mehreren Stellen aufgeteilt werden</a:t>
            </a:r>
            <a:r>
              <a:rPr lang="de-DE" sz="1400" i="1" dirty="0" smtClean="0"/>
              <a:t>.“</a:t>
            </a:r>
            <a:endParaRPr lang="de-DE" sz="1400" i="1"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132078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Regelung von Praktika in Studienordnungen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sz="1400" b="1" dirty="0"/>
              <a:t>Prüfungsordnung für die Bachelorstudiengänge </a:t>
            </a:r>
            <a:r>
              <a:rPr lang="de-DE" sz="1400" b="1" dirty="0" smtClean="0"/>
              <a:t>Betriebswirtschaftslehre, Volkswirtschaftslehre</a:t>
            </a:r>
            <a:r>
              <a:rPr lang="de-DE" sz="1400" b="1" dirty="0"/>
              <a:t>, Internationale Volkswirtschaftslehre mit Ausrichtung auf Mittel- und Osteuropa und Wirtschaftsinformatik sowie für </a:t>
            </a:r>
            <a:r>
              <a:rPr lang="de-DE" sz="1400" b="1" dirty="0" smtClean="0"/>
              <a:t>die Masterstudiengänge </a:t>
            </a:r>
            <a:r>
              <a:rPr lang="de-DE" sz="1400" b="1" dirty="0"/>
              <a:t>Betriebswirtschaftslehre, </a:t>
            </a:r>
            <a:r>
              <a:rPr lang="de-DE" sz="1400" b="1" dirty="0" smtClean="0"/>
              <a:t>Volkswirtschaftslehre, Internationale </a:t>
            </a:r>
            <a:r>
              <a:rPr lang="de-DE" sz="1400" b="1" dirty="0"/>
              <a:t>Volkswirtschaftslehre mit Ausrichtung auf Mittel- und </a:t>
            </a:r>
            <a:r>
              <a:rPr lang="de-DE" sz="1400" b="1" dirty="0" smtClean="0"/>
              <a:t>Osteuropa</a:t>
            </a:r>
            <a:r>
              <a:rPr lang="de-DE" sz="1400" b="1" dirty="0"/>
              <a:t>, Wirtschaftsinformatik und Immobilienwirtschaft an der Universität Re-</a:t>
            </a:r>
            <a:r>
              <a:rPr lang="de-DE" sz="1400" b="1" dirty="0" err="1"/>
              <a:t>gensburg</a:t>
            </a:r>
            <a:endParaRPr lang="de-DE" sz="1400" b="1" dirty="0"/>
          </a:p>
          <a:p>
            <a:pPr marL="0" indent="0">
              <a:buNone/>
            </a:pPr>
            <a:endParaRPr lang="de-DE" sz="1400" b="1" dirty="0" smtClean="0"/>
          </a:p>
          <a:p>
            <a:pPr marL="0" indent="0">
              <a:buNone/>
            </a:pPr>
            <a:r>
              <a:rPr lang="de-DE" sz="1400" b="1" i="1" dirty="0" smtClean="0"/>
              <a:t>„§ </a:t>
            </a:r>
            <a:r>
              <a:rPr lang="de-DE" sz="1400" b="1" i="1" dirty="0"/>
              <a:t>29 Pflichtpraktikum</a:t>
            </a:r>
            <a:endParaRPr lang="de-DE" sz="1400" i="1" dirty="0"/>
          </a:p>
          <a:p>
            <a:pPr marL="0" indent="0">
              <a:buNone/>
            </a:pPr>
            <a:r>
              <a:rPr lang="de-DE" sz="1400" i="1" dirty="0"/>
              <a:t>1Studierende des Bachelorstudiengangs Wirtschaftsinformatik müssen bis zum Ende des vierten Semesters ein </a:t>
            </a:r>
            <a:r>
              <a:rPr lang="de-DE" sz="1400" i="1" u="sng" dirty="0"/>
              <a:t>mindestens sechswöchiges </a:t>
            </a:r>
            <a:r>
              <a:rPr lang="de-DE" sz="1400" i="1" dirty="0"/>
              <a:t>Unternehmenspraktikum mit Bezug </a:t>
            </a:r>
            <a:r>
              <a:rPr lang="de-DE" sz="1400" i="1" dirty="0" smtClean="0"/>
              <a:t>zur Wirtschaftsinformatik </a:t>
            </a:r>
            <a:r>
              <a:rPr lang="de-DE" sz="1400" i="1" dirty="0"/>
              <a:t>nachweisen. 2Das Praktikum wird mit 6 Kreditpunkten bewertet. 3Es ist vor der Anmeldung zum Projektseminar abzulegen. 4Satz 1 entfällt für Studierende </a:t>
            </a:r>
            <a:r>
              <a:rPr lang="de-DE" sz="1400" i="1" dirty="0" smtClean="0"/>
              <a:t>des Bachelorstudiengangs </a:t>
            </a:r>
            <a:r>
              <a:rPr lang="de-DE" sz="1400" i="1" dirty="0"/>
              <a:t>Wirtschaftsinformatik, die zum </a:t>
            </a:r>
            <a:r>
              <a:rPr lang="de-DE" sz="1400" i="1" dirty="0" smtClean="0"/>
              <a:t>‚</a:t>
            </a:r>
            <a:r>
              <a:rPr lang="de-DE" sz="1400" i="1" dirty="0" err="1" smtClean="0"/>
              <a:t>Honors</a:t>
            </a:r>
            <a:r>
              <a:rPr lang="de-DE" sz="1400" i="1" dirty="0" smtClean="0"/>
              <a:t>‘-Modul </a:t>
            </a:r>
            <a:r>
              <a:rPr lang="de-DE" sz="1400" i="1" dirty="0"/>
              <a:t>zugelassen wurden</a:t>
            </a:r>
            <a:r>
              <a:rPr lang="de-DE" sz="1400" i="1" dirty="0" smtClean="0"/>
              <a:t>.“</a:t>
            </a:r>
            <a:endParaRPr lang="de-DE" sz="1400" i="1" dirty="0"/>
          </a:p>
          <a:p>
            <a:pPr marL="0" indent="0">
              <a:buNone/>
            </a:pPr>
            <a:r>
              <a:rPr lang="de-DE" sz="1400" dirty="0"/>
              <a:t> </a:t>
            </a:r>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077733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Regelung von Praktika in Studienordnungen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1356"/>
            <a:ext cx="6480720" cy="51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266" y="6026644"/>
            <a:ext cx="5760640" cy="68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537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Regelung von Praktika in Studienordnungen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Insofern: oft zweifelhaft, wie viele Praktika noch „Pflichtpraktika“ sind</a:t>
            </a:r>
          </a:p>
          <a:p>
            <a:r>
              <a:rPr lang="de-DE" b="1" dirty="0" smtClean="0"/>
              <a:t>Hochschulen scheinen sich ihrer Steuerungsmöglichkeiten (noch) nicht bewusst zu sein</a:t>
            </a:r>
          </a:p>
          <a:p>
            <a:r>
              <a:rPr lang="de-DE" b="1" dirty="0" smtClean="0"/>
              <a:t>Konsequenz: Verlagerung politisch umstrittener Fragen auf die Hochschulebene</a:t>
            </a:r>
          </a:p>
          <a:p>
            <a:pPr lvl="1"/>
            <a:r>
              <a:rPr lang="de-DE" b="1" dirty="0" smtClean="0"/>
              <a:t>sollen Anreize gesetzt werden, „nur noch 3 Monate Praktikum“ zu leisten?</a:t>
            </a:r>
          </a:p>
          <a:p>
            <a:pPr lvl="1"/>
            <a:r>
              <a:rPr lang="de-DE" b="1" dirty="0" smtClean="0"/>
              <a:t>gerade in sozialwissenschaftlichen Studiengängen waren Praktika seit jeher weiter verbreitet als etwa in technischen Studiengängen</a:t>
            </a:r>
          </a:p>
          <a:p>
            <a:pPr lvl="1"/>
            <a:r>
              <a:rPr lang="de-DE" b="1" dirty="0" smtClean="0"/>
              <a:t>umgekehrt: je mehr Praxiserfahrung die Hochschule einfordert, desto mehr ermöglicht sie unbezahlte Arbeitserfahrung</a:t>
            </a:r>
          </a:p>
          <a:p>
            <a:r>
              <a:rPr lang="de-DE" b="1" dirty="0" smtClean="0"/>
              <a:t>Andererseits: das Problem hat sich bisher bereits (weniger öffentlichkeitswirksam) auch im Rahmen der sozialversicherungsrechtlichen Behandlung gestellt</a:t>
            </a: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236687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Pflichtpraktikumsbescheinigungen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Ursprünglich kaum zu erlangen, inzwischen geht die Handhabung der Universitäten auseinander</a:t>
            </a:r>
          </a:p>
          <a:p>
            <a:r>
              <a:rPr lang="de-DE" b="1" dirty="0" smtClean="0"/>
              <a:t>Rechtlich spannende Fragen:</a:t>
            </a:r>
          </a:p>
          <a:p>
            <a:pPr lvl="1"/>
            <a:r>
              <a:rPr lang="de-DE" b="1" dirty="0" smtClean="0"/>
              <a:t>Vorgriff auf die Bewertung durch den Prüfer</a:t>
            </a:r>
          </a:p>
          <a:p>
            <a:pPr lvl="1"/>
            <a:r>
              <a:rPr lang="de-DE" b="1" dirty="0" smtClean="0"/>
              <a:t>Haftung bei falscher Bescheinigung</a:t>
            </a:r>
          </a:p>
          <a:p>
            <a:r>
              <a:rPr lang="de-DE" b="1" dirty="0" smtClean="0"/>
              <a:t>Faktisch: erteilte Pflichtpraktikumsbescheinigung für Arbeitgeber ausreichend</a:t>
            </a: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2225931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Pflichtpraktikumsbescheinigungen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018336" cy="501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90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Gliederung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2723815"/>
              </p:ext>
            </p:extLst>
          </p:nvPr>
        </p:nvGraphicFramePr>
        <p:xfrm>
          <a:off x="384175" y="1192213"/>
          <a:ext cx="8509000" cy="3600000"/>
        </p:xfrm>
        <a:graphic>
          <a:graphicData uri="http://schemas.openxmlformats.org/drawingml/2006/table">
            <a:tbl>
              <a:tblPr firstRow="1" bandRow="1">
                <a:tableStyleId>{0660B408-B3CF-4A94-85FC-2B1E0A45F4A2}</a:tableStyleId>
              </a:tblPr>
              <a:tblGrid>
                <a:gridCol w="371401"/>
                <a:gridCol w="504056"/>
                <a:gridCol w="7633543"/>
              </a:tblGrid>
              <a:tr h="720000">
                <a:tc>
                  <a:txBody>
                    <a:bodyPr/>
                    <a:lstStyle/>
                    <a:p>
                      <a:pPr algn="ctr"/>
                      <a:r>
                        <a:rPr lang="de-DE" b="0" dirty="0" smtClean="0">
                          <a:solidFill>
                            <a:schemeClr val="bg1"/>
                          </a:solidFill>
                        </a:rPr>
                        <a:t>1</a:t>
                      </a:r>
                      <a:endParaRPr lang="de-DE" b="0" dirty="0">
                        <a:solidFill>
                          <a:schemeClr val="bg1"/>
                        </a:solidFill>
                      </a:endParaRPr>
                    </a:p>
                  </a:txBody>
                  <a:tcPr anchor="ctr">
                    <a:lnR>
                      <a:noFill/>
                    </a:lnR>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464646"/>
                          </a:solidFill>
                        </a:rPr>
                        <a:t>Praktikanten,</a:t>
                      </a:r>
                      <a:r>
                        <a:rPr lang="de-DE" sz="1800" b="1" baseline="0" dirty="0" smtClean="0">
                          <a:solidFill>
                            <a:srgbClr val="464646"/>
                          </a:solidFill>
                        </a:rPr>
                        <a:t> Diplomanden, Trainees – alles nur eine Frage der Bezeichnung?</a:t>
                      </a:r>
                      <a:endParaRPr lang="de-DE" sz="1800" b="1" dirty="0" smtClean="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2</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Mindestlohn und Praktikum –</a:t>
                      </a:r>
                      <a:r>
                        <a:rPr lang="de-DE" sz="1800" b="0" baseline="0" dirty="0" smtClean="0">
                          <a:solidFill>
                            <a:srgbClr val="464646"/>
                          </a:solidFill>
                        </a:rPr>
                        <a:t> vom richtigen Umgang mit § 22 MiLoG</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3</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Welche Ansprüche haben Praktikanten, wie reagiert der Arbeitgeber hierauf?</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4</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Auswirkungen des Europäischen Qualitätsrahmens</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5</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Gestaltung von Praktikums</a:t>
                      </a:r>
                      <a:r>
                        <a:rPr lang="de-DE" sz="1800" b="0" baseline="0" dirty="0" smtClean="0">
                          <a:solidFill>
                            <a:srgbClr val="464646"/>
                          </a:solidFill>
                        </a:rPr>
                        <a:t>verträgen</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Date Placeholder 3"/>
          <p:cNvSpPr>
            <a:spLocks noGrp="1"/>
          </p:cNvSpPr>
          <p:nvPr>
            <p:ph type="dt" sz="half" idx="14"/>
          </p:nvPr>
        </p:nvSpPr>
        <p:spPr/>
        <p:txBody>
          <a:bodyPr/>
          <a:lstStyle/>
          <a:p>
            <a:r>
              <a:rPr lang="en-US" smtClean="0"/>
              <a:t>2/4/2013</a:t>
            </a:r>
            <a:endParaRPr lang="en-US"/>
          </a:p>
        </p:txBody>
      </p:sp>
    </p:spTree>
    <p:extLst>
      <p:ext uri="{BB962C8B-B14F-4D97-AF65-F5344CB8AC3E}">
        <p14:creationId xmlns:p14="http://schemas.microsoft.com/office/powerpoint/2010/main" val="2807412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Pflichtpraktikumsbescheinigungen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92730"/>
            <a:ext cx="6336704" cy="487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272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Pflichtpraktikumsbescheinigungen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81" y="1556793"/>
            <a:ext cx="652733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335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Pflichtpraktikumsbescheinigungen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404172" cy="436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610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Gliederung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8263444"/>
              </p:ext>
            </p:extLst>
          </p:nvPr>
        </p:nvGraphicFramePr>
        <p:xfrm>
          <a:off x="384175" y="1192213"/>
          <a:ext cx="8509000" cy="3600000"/>
        </p:xfrm>
        <a:graphic>
          <a:graphicData uri="http://schemas.openxmlformats.org/drawingml/2006/table">
            <a:tbl>
              <a:tblPr firstRow="1" bandRow="1">
                <a:tableStyleId>{0660B408-B3CF-4A94-85FC-2B1E0A45F4A2}</a:tableStyleId>
              </a:tblPr>
              <a:tblGrid>
                <a:gridCol w="371401"/>
                <a:gridCol w="504056"/>
                <a:gridCol w="7633543"/>
              </a:tblGrid>
              <a:tr h="720000">
                <a:tc>
                  <a:txBody>
                    <a:bodyPr/>
                    <a:lstStyle/>
                    <a:p>
                      <a:pPr algn="ctr"/>
                      <a:r>
                        <a:rPr lang="de-DE" b="0" dirty="0" smtClean="0">
                          <a:solidFill>
                            <a:schemeClr val="bg1"/>
                          </a:solidFill>
                        </a:rPr>
                        <a:t>1</a:t>
                      </a:r>
                      <a:endParaRPr lang="de-DE" b="0" dirty="0">
                        <a:solidFill>
                          <a:schemeClr val="bg1"/>
                        </a:solidFill>
                      </a:endParaRPr>
                    </a:p>
                  </a:txBody>
                  <a:tcPr anchor="ctr">
                    <a:lnR>
                      <a:noFill/>
                    </a:lnR>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Praktikanten,</a:t>
                      </a:r>
                      <a:r>
                        <a:rPr lang="de-DE" sz="1800" b="0" baseline="0" dirty="0" smtClean="0">
                          <a:solidFill>
                            <a:srgbClr val="464646"/>
                          </a:solidFill>
                        </a:rPr>
                        <a:t> Diplomanden, Trainees – alles nur eine Frage der Bezeichnung?</a:t>
                      </a:r>
                      <a:endParaRPr lang="de-DE" sz="1800" b="0" dirty="0" smtClean="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2</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Mindestlohn und Praktikum –</a:t>
                      </a:r>
                      <a:r>
                        <a:rPr lang="de-DE" sz="1800" b="0" baseline="0" dirty="0" smtClean="0">
                          <a:solidFill>
                            <a:srgbClr val="464646"/>
                          </a:solidFill>
                        </a:rPr>
                        <a:t> vom richtigen Umgang mit § 22 MiLoG</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3</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464646"/>
                          </a:solidFill>
                        </a:rPr>
                        <a:t>Welche Ansprüche haben Praktikanten, wie reagiert der Arbeitgeber hierauf?</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4</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Auswirkungen des Europäischen Qualitätsrahmens</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5</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Gestaltung von Praktikums</a:t>
                      </a:r>
                      <a:r>
                        <a:rPr lang="de-DE" sz="1800" b="0" baseline="0" dirty="0" smtClean="0">
                          <a:solidFill>
                            <a:srgbClr val="464646"/>
                          </a:solidFill>
                        </a:rPr>
                        <a:t>verträgen</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Date Placeholder 3"/>
          <p:cNvSpPr>
            <a:spLocks noGrp="1"/>
          </p:cNvSpPr>
          <p:nvPr>
            <p:ph type="dt" sz="half" idx="14"/>
          </p:nvPr>
        </p:nvSpPr>
        <p:spPr/>
        <p:txBody>
          <a:bodyPr/>
          <a:lstStyle/>
          <a:p>
            <a:r>
              <a:rPr lang="en-US" smtClean="0"/>
              <a:t>2/4/2013</a:t>
            </a:r>
            <a:endParaRPr lang="en-US"/>
          </a:p>
        </p:txBody>
      </p:sp>
    </p:spTree>
    <p:extLst>
      <p:ext uri="{BB962C8B-B14F-4D97-AF65-F5344CB8AC3E}">
        <p14:creationId xmlns:p14="http://schemas.microsoft.com/office/powerpoint/2010/main" val="4050206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Ansprüche des Praktikanten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a:t>Pflichtpraktikant</a:t>
            </a:r>
          </a:p>
          <a:p>
            <a:pPr lvl="1"/>
            <a:r>
              <a:rPr lang="de-DE" b="1" dirty="0"/>
              <a:t>Kein Vergütungsanspruch</a:t>
            </a:r>
          </a:p>
          <a:p>
            <a:pPr lvl="1"/>
            <a:r>
              <a:rPr lang="de-DE" b="1" dirty="0"/>
              <a:t>kein Urlaub, keine Entgeltfortzahlung</a:t>
            </a:r>
          </a:p>
          <a:p>
            <a:pPr lvl="1"/>
            <a:r>
              <a:rPr lang="de-DE" b="1" dirty="0"/>
              <a:t>„Kündigungsschutz“?</a:t>
            </a:r>
          </a:p>
          <a:p>
            <a:pPr lvl="1"/>
            <a:r>
              <a:rPr lang="de-DE" b="1" dirty="0"/>
              <a:t>Kein Anspruch auf qualifiziertes Zeugnis, Pflicht aber </a:t>
            </a:r>
            <a:r>
              <a:rPr lang="de-DE" b="1" dirty="0" err="1"/>
              <a:t>ggf</a:t>
            </a:r>
            <a:r>
              <a:rPr lang="de-DE" b="1" dirty="0"/>
              <a:t> nach Vereinbarung mit Hochschule</a:t>
            </a:r>
          </a:p>
          <a:p>
            <a:pPr lvl="1"/>
            <a:r>
              <a:rPr lang="de-DE" b="1" dirty="0"/>
              <a:t>Arbeitsschutz, also ArbZG, ASiG, etc</a:t>
            </a:r>
            <a:r>
              <a:rPr lang="de-DE" b="1" dirty="0" smtClean="0"/>
              <a:t>…</a:t>
            </a:r>
            <a:endParaRPr lang="de-DE" b="1" dirty="0"/>
          </a:p>
          <a:p>
            <a:pPr lvl="1"/>
            <a:r>
              <a:rPr lang="de-DE" b="1" dirty="0"/>
              <a:t>wohl auch </a:t>
            </a:r>
            <a:r>
              <a:rPr lang="de-DE" b="1" dirty="0" smtClean="0"/>
              <a:t>Verschwiegenheit (§ 26 BBiG (-) </a:t>
            </a:r>
            <a:r>
              <a:rPr lang="de-DE" b="1" dirty="0" smtClean="0">
                <a:sym typeface="Wingdings" pitchFamily="2" charset="2"/>
              </a:rPr>
              <a:t> § 13 S. 2 Nr. 6 BBiG nicht unmittelbar anwendbar)</a:t>
            </a:r>
            <a:endParaRPr lang="de-DE" b="1" dirty="0" smtClean="0"/>
          </a:p>
          <a:p>
            <a:pPr lvl="1"/>
            <a:r>
              <a:rPr lang="de-DE" b="1" dirty="0" smtClean="0"/>
              <a:t>Grundsätze der Arbeitnehmerhaftung  </a:t>
            </a:r>
            <a:r>
              <a:rPr lang="de-DE" b="1" dirty="0"/>
              <a:t>gelten  (</a:t>
            </a:r>
            <a:r>
              <a:rPr lang="de-DE" b="1" dirty="0" smtClean="0"/>
              <a:t>Pallasch, </a:t>
            </a:r>
            <a:r>
              <a:rPr lang="de-DE" b="1" dirty="0" err="1" smtClean="0"/>
              <a:t>RdA</a:t>
            </a:r>
            <a:r>
              <a:rPr lang="de-DE" b="1" dirty="0" smtClean="0"/>
              <a:t> </a:t>
            </a:r>
            <a:r>
              <a:rPr lang="de-DE" b="1" dirty="0"/>
              <a:t>2013, </a:t>
            </a:r>
            <a:r>
              <a:rPr lang="de-DE" b="1" dirty="0" smtClean="0"/>
              <a:t>338, 347</a:t>
            </a:r>
            <a:r>
              <a:rPr lang="de-DE" b="1" dirty="0"/>
              <a:t>; </a:t>
            </a:r>
            <a:r>
              <a:rPr lang="de-DE" b="1" dirty="0" smtClean="0"/>
              <a:t>BAG 14.10.1993 </a:t>
            </a:r>
            <a:r>
              <a:rPr lang="de-DE" b="1" dirty="0"/>
              <a:t>- 8 AZR </a:t>
            </a:r>
            <a:r>
              <a:rPr lang="de-DE" b="1" dirty="0" smtClean="0"/>
              <a:t>242/92)</a:t>
            </a:r>
            <a:endParaRPr lang="de-DE" b="1"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439088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Ansprüche des Praktikanten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noch: Pflichtpraktikant</a:t>
            </a:r>
            <a:endParaRPr lang="de-DE" b="1" dirty="0"/>
          </a:p>
          <a:p>
            <a:pPr lvl="1"/>
            <a:r>
              <a:rPr lang="de-DE" b="1" dirty="0" err="1" smtClean="0"/>
              <a:t>idR</a:t>
            </a:r>
            <a:r>
              <a:rPr lang="de-DE" b="1" dirty="0" smtClean="0"/>
              <a:t> zur Berufsausbildung Beschäftigte </a:t>
            </a:r>
            <a:r>
              <a:rPr lang="de-DE" b="1" dirty="0" err="1" smtClean="0"/>
              <a:t>iSd</a:t>
            </a:r>
            <a:r>
              <a:rPr lang="de-DE" b="1" dirty="0" smtClean="0"/>
              <a:t> § 5 I 3 BetrVG (siehe BAG 15.03.2006 </a:t>
            </a:r>
            <a:r>
              <a:rPr lang="de-DE" b="1" dirty="0"/>
              <a:t>- 7 ABR </a:t>
            </a:r>
            <a:r>
              <a:rPr lang="de-DE" b="1" dirty="0" smtClean="0"/>
              <a:t>39/05)</a:t>
            </a:r>
          </a:p>
          <a:p>
            <a:pPr lvl="2"/>
            <a:r>
              <a:rPr lang="de-DE" b="1" dirty="0" smtClean="0"/>
              <a:t>Berufsausbildung im BetrVG weiter gefasst: alle Maßnahmen, die auf betrieblicher Ebene berufliche Kenntnisse und Fähigkeiten vermitteln</a:t>
            </a:r>
          </a:p>
          <a:p>
            <a:pPr lvl="2"/>
            <a:r>
              <a:rPr lang="de-DE" b="1" dirty="0" smtClean="0"/>
              <a:t>bedarf privatvertraglicher Basis zwischen Praktikant und Praktikumsstelle (nicht der Fall, wenn vertragliche Beziehungen ausschließlich zwischen Hochschule und Praktikumsstelle bestehen)</a:t>
            </a:r>
          </a:p>
          <a:p>
            <a:pPr lvl="2"/>
            <a:r>
              <a:rPr lang="de-DE" b="1" dirty="0" smtClean="0"/>
              <a:t>bedarf zumindest auch betrieblich-praktischer und nicht lediglich schulischer Unterweisung (Eingliederung)</a:t>
            </a:r>
          </a:p>
          <a:p>
            <a:pPr lvl="2"/>
            <a:r>
              <a:rPr lang="de-DE" b="1" dirty="0" smtClean="0"/>
              <a:t>nicht bei Praktikum zur Wiedereingliederung/ Rehabilitation (§ 5 Abs. 2 Nr. 4 BetrVG)</a:t>
            </a:r>
          </a:p>
          <a:p>
            <a:pPr lvl="1"/>
            <a:r>
              <a:rPr lang="de-DE" b="1" dirty="0" smtClean="0"/>
              <a:t>ähnlich weiter Begriff der Berufsbildung bei § 6 I 1 Nr. 2 AGG</a:t>
            </a:r>
            <a:r>
              <a:rPr lang="de-DE" b="1" dirty="0"/>
              <a:t>: Anwendungsbereich </a:t>
            </a:r>
            <a:r>
              <a:rPr lang="de-DE" b="1" dirty="0" smtClean="0"/>
              <a:t>erfasst allgemein Personen, die eingestellt </a:t>
            </a:r>
            <a:r>
              <a:rPr lang="de-DE" b="1" dirty="0"/>
              <a:t>werden, um berufliche Fertigkeiten, Kenntnisse oder Erfahrungen zu </a:t>
            </a:r>
            <a:r>
              <a:rPr lang="de-DE" b="1" dirty="0" smtClean="0"/>
              <a:t>erwerben</a:t>
            </a:r>
          </a:p>
          <a:p>
            <a:pPr lvl="2"/>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047588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a:solidFill>
                  <a:srgbClr val="002C5A"/>
                </a:solidFill>
                <a:latin typeface="Times New Roman" pitchFamily="18" charset="0"/>
                <a:cs typeface="Times New Roman" pitchFamily="18" charset="0"/>
              </a:rPr>
              <a:t>Ansprüche des Praktikanten</a:t>
            </a:r>
          </a:p>
        </p:txBody>
      </p:sp>
      <p:sp>
        <p:nvSpPr>
          <p:cNvPr id="3" name="Content Placeholder 2"/>
          <p:cNvSpPr>
            <a:spLocks noGrp="1"/>
          </p:cNvSpPr>
          <p:nvPr>
            <p:ph idx="1"/>
          </p:nvPr>
        </p:nvSpPr>
        <p:spPr/>
        <p:txBody>
          <a:bodyPr/>
          <a:lstStyle/>
          <a:p>
            <a:r>
              <a:rPr lang="de-DE" b="1" dirty="0" smtClean="0"/>
              <a:t>Freiwilliges Praktikum</a:t>
            </a:r>
          </a:p>
          <a:p>
            <a:pPr lvl="1"/>
            <a:r>
              <a:rPr lang="de-DE" b="1" dirty="0" smtClean="0"/>
              <a:t>Vergütung nach MiLoG bzw. § 17 BBiG</a:t>
            </a:r>
          </a:p>
          <a:p>
            <a:pPr lvl="1"/>
            <a:r>
              <a:rPr lang="de-DE" b="1" dirty="0" smtClean="0"/>
              <a:t>Arbeitnehmer </a:t>
            </a:r>
            <a:r>
              <a:rPr lang="de-DE" b="1" dirty="0" err="1" smtClean="0"/>
              <a:t>iSd</a:t>
            </a:r>
            <a:r>
              <a:rPr lang="de-DE" b="1" dirty="0" smtClean="0"/>
              <a:t> BetrVG</a:t>
            </a:r>
          </a:p>
          <a:p>
            <a:pPr lvl="1"/>
            <a:r>
              <a:rPr lang="de-DE" b="1" dirty="0" smtClean="0"/>
              <a:t>Arbeitnehmerhaftungsprivileg</a:t>
            </a:r>
          </a:p>
          <a:p>
            <a:pPr lvl="1"/>
            <a:r>
              <a:rPr lang="de-DE" b="1" dirty="0" smtClean="0"/>
              <a:t>Urlaubsanspruch §§ 26, 10 BBiG</a:t>
            </a:r>
          </a:p>
          <a:p>
            <a:pPr lvl="1"/>
            <a:r>
              <a:rPr lang="de-DE" b="1" dirty="0" smtClean="0"/>
              <a:t>Entgeltfortzahlung §§ 26, 10 BBIG</a:t>
            </a:r>
          </a:p>
          <a:p>
            <a:pPr lvl="1"/>
            <a:r>
              <a:rPr lang="de-DE" b="1" dirty="0" smtClean="0"/>
              <a:t>„Kündigungsschutz“ aus §§ 26, 22 BBiG</a:t>
            </a:r>
          </a:p>
          <a:p>
            <a:pPr lvl="1"/>
            <a:r>
              <a:rPr lang="de-DE" b="1" dirty="0" smtClean="0"/>
              <a:t>Zeugnisanspruch aus §§ 26, 16 BBiG</a:t>
            </a:r>
          </a:p>
          <a:p>
            <a:pPr lvl="1"/>
            <a:r>
              <a:rPr lang="de-DE" b="1" dirty="0"/>
              <a:t>vereinzelt: anwendbare Tarifverträge</a:t>
            </a:r>
            <a:r>
              <a:rPr lang="de-DE" b="1" dirty="0" smtClean="0"/>
              <a:t>!</a:t>
            </a: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016552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a:solidFill>
                  <a:srgbClr val="002C5A"/>
                </a:solidFill>
                <a:latin typeface="Times New Roman" pitchFamily="18" charset="0"/>
                <a:cs typeface="Times New Roman" pitchFamily="18" charset="0"/>
              </a:rPr>
              <a:t>Ansprüche des Praktikanten</a:t>
            </a:r>
          </a:p>
        </p:txBody>
      </p:sp>
      <p:sp>
        <p:nvSpPr>
          <p:cNvPr id="4" name="Date Placeholder 3"/>
          <p:cNvSpPr>
            <a:spLocks noGrp="1"/>
          </p:cNvSpPr>
          <p:nvPr>
            <p:ph type="dt" sz="half" idx="14"/>
          </p:nvPr>
        </p:nvSpPr>
        <p:spPr/>
        <p:txBody>
          <a:bodyPr/>
          <a:lstStyle/>
          <a:p>
            <a:r>
              <a:rPr lang="en-US" smtClean="0"/>
              <a:t>Date</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397644" cy="283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505973"/>
            <a:ext cx="5040560" cy="89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407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Neue Vorgaben aus § 2 Abs. 1a NachwG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de-DE" sz="1400" b="1" dirty="0" smtClean="0"/>
              <a:t>§ 2 Nachweispflicht</a:t>
            </a:r>
          </a:p>
          <a:p>
            <a:pPr marL="0" indent="0">
              <a:buNone/>
            </a:pPr>
            <a:r>
              <a:rPr lang="de-DE" sz="1400" i="1" dirty="0" smtClean="0"/>
              <a:t>„[…]</a:t>
            </a:r>
          </a:p>
          <a:p>
            <a:pPr marL="0" indent="0">
              <a:buNone/>
            </a:pPr>
            <a:r>
              <a:rPr lang="de-DE" sz="1400" i="1" dirty="0" smtClean="0"/>
              <a:t>(</a:t>
            </a:r>
            <a:r>
              <a:rPr lang="de-DE" sz="1400" i="1" dirty="0"/>
              <a:t>1a) Wer einen Praktikanten einstellt, hat unverzüglich nach Abschluss des Praktikumsvertrages, spätestens vor Aufnahme der Praktikantentätigkeit, die wesentlichen Vertragsbedingungen schriftlich niederzulegen, die Niederschrift zu unterzeichnen und dem Praktikanten auszuhändigen. In die Niederschrift sind mindestens aufzunehmen: </a:t>
            </a:r>
            <a:endParaRPr lang="de-DE" sz="1400" i="1" dirty="0" smtClean="0"/>
          </a:p>
          <a:p>
            <a:pPr marL="0" indent="0">
              <a:buNone/>
            </a:pPr>
            <a:r>
              <a:rPr lang="de-DE" sz="1400" i="1" dirty="0" smtClean="0"/>
              <a:t>1.der </a:t>
            </a:r>
            <a:r>
              <a:rPr lang="de-DE" sz="1400" i="1" dirty="0"/>
              <a:t>Name und die Anschrift der Vertragsparteien,</a:t>
            </a:r>
          </a:p>
          <a:p>
            <a:pPr marL="0" indent="0">
              <a:buNone/>
            </a:pPr>
            <a:r>
              <a:rPr lang="de-DE" sz="1400" i="1" dirty="0"/>
              <a:t>2.die mit dem Praktikum verfolgten Lern- und Ausbildungsziele,</a:t>
            </a:r>
          </a:p>
          <a:p>
            <a:pPr marL="0" indent="0">
              <a:buNone/>
            </a:pPr>
            <a:r>
              <a:rPr lang="de-DE" sz="1400" i="1" dirty="0"/>
              <a:t>3.Beginn und Dauer des Praktikums,</a:t>
            </a:r>
          </a:p>
          <a:p>
            <a:pPr marL="0" indent="0">
              <a:buNone/>
            </a:pPr>
            <a:r>
              <a:rPr lang="de-DE" sz="1400" i="1" dirty="0"/>
              <a:t>4.Dauer der regelmäßigen täglichen Praktikumszeit,</a:t>
            </a:r>
          </a:p>
          <a:p>
            <a:pPr marL="0" indent="0">
              <a:buNone/>
            </a:pPr>
            <a:r>
              <a:rPr lang="de-DE" sz="1400" i="1" dirty="0"/>
              <a:t>5.Zahlung und Höhe der Vergütung,</a:t>
            </a:r>
          </a:p>
          <a:p>
            <a:pPr marL="0" indent="0">
              <a:buNone/>
            </a:pPr>
            <a:r>
              <a:rPr lang="de-DE" sz="1400" i="1" dirty="0"/>
              <a:t>6.Dauer des Urlaubs,</a:t>
            </a:r>
          </a:p>
          <a:p>
            <a:pPr marL="0" indent="0">
              <a:buNone/>
            </a:pPr>
            <a:r>
              <a:rPr lang="de-DE" sz="1400" i="1" dirty="0"/>
              <a:t>7.ein in allgemeiner Form gehaltener Hinweis auf die Tarifverträge, Betriebs- oder Dienstvereinbarungen, die auf das Praktikumsverhältnis anzuwenden </a:t>
            </a:r>
            <a:r>
              <a:rPr lang="de-DE" sz="1400" i="1" dirty="0" smtClean="0"/>
              <a:t>sind.</a:t>
            </a:r>
          </a:p>
          <a:p>
            <a:pPr marL="0" indent="0">
              <a:buNone/>
            </a:pPr>
            <a:r>
              <a:rPr lang="de-DE" sz="1400" i="1" dirty="0" smtClean="0"/>
              <a:t>Absatz </a:t>
            </a:r>
            <a:r>
              <a:rPr lang="de-DE" sz="1400" i="1" dirty="0"/>
              <a:t>1 Satz 3 gilt entsprechend</a:t>
            </a:r>
            <a:r>
              <a:rPr lang="de-DE" sz="1400" i="1" dirty="0" smtClean="0"/>
              <a:t>.</a:t>
            </a:r>
          </a:p>
          <a:p>
            <a:pPr marL="0" indent="0">
              <a:buNone/>
            </a:pPr>
            <a:r>
              <a:rPr lang="de-DE" sz="1400" i="1" dirty="0" smtClean="0"/>
              <a:t>[…]</a:t>
            </a:r>
          </a:p>
          <a:p>
            <a:pPr marL="0" indent="0">
              <a:buNone/>
            </a:pPr>
            <a:r>
              <a:rPr lang="de-DE" sz="1400" i="1" dirty="0"/>
              <a:t>(4) Wenn dem Arbeitnehmer ein schriftlicher Arbeitsvertrag ausgehändigt worden ist, </a:t>
            </a:r>
            <a:r>
              <a:rPr lang="de-DE" sz="1400" i="1" u="sng" dirty="0"/>
              <a:t>entfällt die Verpflichtung nach den Absätzen 1 und 2</a:t>
            </a:r>
            <a:r>
              <a:rPr lang="de-DE" sz="1400" i="1" dirty="0"/>
              <a:t>, soweit der Vertrag die in den Absätzen 1 bis 3 geforderten Angaben enthält</a:t>
            </a:r>
            <a:r>
              <a:rPr lang="de-DE" sz="1400" i="1" dirty="0" smtClean="0"/>
              <a:t>.“</a:t>
            </a:r>
            <a:endParaRPr lang="de-DE" sz="1400" b="1" i="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226572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Neue Vorgaben aus § 2 Abs. 1a NachwG</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Früher: §§ 26, 11 BBiG: keine schriftliche Niederlegung erforderlich</a:t>
            </a:r>
          </a:p>
          <a:p>
            <a:r>
              <a:rPr lang="de-DE" b="1" dirty="0" smtClean="0"/>
              <a:t>Praktisch: § 2 Abs. 1a NachwG gilt wohl für alle Praktikanten</a:t>
            </a:r>
          </a:p>
          <a:p>
            <a:r>
              <a:rPr lang="de-DE" b="1" dirty="0" smtClean="0"/>
              <a:t>Dogmatisch unsauber: was sind Praktikanten </a:t>
            </a:r>
            <a:r>
              <a:rPr lang="de-DE" b="1" dirty="0" err="1" smtClean="0"/>
              <a:t>iSd</a:t>
            </a:r>
            <a:r>
              <a:rPr lang="de-DE" b="1" dirty="0" smtClean="0"/>
              <a:t> NachwG?</a:t>
            </a:r>
          </a:p>
          <a:p>
            <a:r>
              <a:rPr lang="de-DE" b="1" dirty="0" smtClean="0"/>
              <a:t>Folgen:</a:t>
            </a:r>
          </a:p>
          <a:p>
            <a:pPr lvl="1"/>
            <a:r>
              <a:rPr lang="de-DE" b="1" dirty="0" smtClean="0"/>
              <a:t>Keine volle Beweislastumkehr (</a:t>
            </a:r>
            <a:r>
              <a:rPr lang="de-DE" b="1" dirty="0" err="1" smtClean="0"/>
              <a:t>Düwell</a:t>
            </a:r>
            <a:r>
              <a:rPr lang="de-DE" b="1" dirty="0" smtClean="0"/>
              <a:t>, DB 2014, 2047), aber Beweiserleichterung</a:t>
            </a:r>
          </a:p>
          <a:p>
            <a:pPr lvl="1"/>
            <a:r>
              <a:rPr lang="de-DE" b="1" dirty="0" smtClean="0"/>
              <a:t>Schadensersatzansprüche zumindest theoretisch denkbar</a:t>
            </a:r>
          </a:p>
          <a:p>
            <a:r>
              <a:rPr lang="de-DE" b="1" dirty="0" smtClean="0"/>
              <a:t>Reicht der Abschluss eines Praktikumsvertrag, § 2 IV NachwG?</a:t>
            </a:r>
            <a:endParaRPr lang="de-DE" b="1" dirty="0"/>
          </a:p>
          <a:p>
            <a:pPr marL="0" indent="0">
              <a:buNone/>
            </a:pPr>
            <a:endParaRPr lang="de-DE" b="1" i="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4110880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002C5A"/>
                </a:solidFill>
                <a:latin typeface="Times New Roman" pitchFamily="18" charset="0"/>
                <a:cs typeface="Times New Roman" pitchFamily="18" charset="0"/>
              </a:rPr>
              <a:t>„PR-Gau“ in Zeiten des MiLoG</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2/4/2013</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5196220" cy="502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3728" y="6309320"/>
            <a:ext cx="5616436" cy="400110"/>
          </a:xfrm>
          <a:prstGeom prst="rect">
            <a:avLst/>
          </a:prstGeom>
          <a:noFill/>
        </p:spPr>
        <p:txBody>
          <a:bodyPr wrap="square" rtlCol="0">
            <a:spAutoFit/>
          </a:bodyPr>
          <a:lstStyle/>
          <a:p>
            <a:r>
              <a:rPr lang="de-DE" sz="1000" dirty="0"/>
              <a:t>http://www.sueddeutsche.de/muenchen/nach-einfuehrung-des-mindestlohns-tierklinik-muss-dumpingloehne-aufbessern-1.2401174, </a:t>
            </a:r>
            <a:r>
              <a:rPr lang="de-DE" sz="1000" dirty="0" smtClean="0"/>
              <a:t>aufgerufen 27.04.2015</a:t>
            </a:r>
            <a:endParaRPr lang="de-DE" sz="1000" dirty="0"/>
          </a:p>
        </p:txBody>
      </p:sp>
    </p:spTree>
    <p:extLst>
      <p:ext uri="{BB962C8B-B14F-4D97-AF65-F5344CB8AC3E}">
        <p14:creationId xmlns:p14="http://schemas.microsoft.com/office/powerpoint/2010/main" val="895604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Gliederung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0073590"/>
              </p:ext>
            </p:extLst>
          </p:nvPr>
        </p:nvGraphicFramePr>
        <p:xfrm>
          <a:off x="384175" y="1192213"/>
          <a:ext cx="8509000" cy="3600000"/>
        </p:xfrm>
        <a:graphic>
          <a:graphicData uri="http://schemas.openxmlformats.org/drawingml/2006/table">
            <a:tbl>
              <a:tblPr firstRow="1" bandRow="1">
                <a:tableStyleId>{0660B408-B3CF-4A94-85FC-2B1E0A45F4A2}</a:tableStyleId>
              </a:tblPr>
              <a:tblGrid>
                <a:gridCol w="371401"/>
                <a:gridCol w="504056"/>
                <a:gridCol w="7633543"/>
              </a:tblGrid>
              <a:tr h="720000">
                <a:tc>
                  <a:txBody>
                    <a:bodyPr/>
                    <a:lstStyle/>
                    <a:p>
                      <a:pPr algn="ctr"/>
                      <a:r>
                        <a:rPr lang="de-DE" b="0" dirty="0" smtClean="0">
                          <a:solidFill>
                            <a:schemeClr val="bg1"/>
                          </a:solidFill>
                        </a:rPr>
                        <a:t>1</a:t>
                      </a:r>
                      <a:endParaRPr lang="de-DE" b="0" dirty="0">
                        <a:solidFill>
                          <a:schemeClr val="bg1"/>
                        </a:solidFill>
                      </a:endParaRPr>
                    </a:p>
                  </a:txBody>
                  <a:tcPr anchor="ctr">
                    <a:lnR>
                      <a:noFill/>
                    </a:lnR>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Praktikanten,</a:t>
                      </a:r>
                      <a:r>
                        <a:rPr lang="de-DE" sz="1800" b="0" baseline="0" dirty="0" smtClean="0">
                          <a:solidFill>
                            <a:srgbClr val="464646"/>
                          </a:solidFill>
                        </a:rPr>
                        <a:t> Diplomanden, Trainees – alles nur eine Frage der Bezeichnung?</a:t>
                      </a:r>
                      <a:endParaRPr lang="de-DE" sz="1800" b="0" dirty="0" smtClean="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2</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Mindestlohn und Praktikum –</a:t>
                      </a:r>
                      <a:r>
                        <a:rPr lang="de-DE" sz="1800" b="0" baseline="0" dirty="0" smtClean="0">
                          <a:solidFill>
                            <a:srgbClr val="464646"/>
                          </a:solidFill>
                        </a:rPr>
                        <a:t> vom richtigen Umgang mit § 22 MiLoG</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3</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Welche Ansprüche haben Praktikanten, wie reagiert der Arbeitgeber hierauf?</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4</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dirty="0" smtClean="0">
                          <a:solidFill>
                            <a:srgbClr val="464646"/>
                          </a:solidFill>
                        </a:rPr>
                        <a:t>Auswirkungen des Europäischen Qualitätsrahmens</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5</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Gestaltung von Praktikums</a:t>
                      </a:r>
                      <a:r>
                        <a:rPr lang="de-DE" sz="1800" b="0" baseline="0" dirty="0" smtClean="0">
                          <a:solidFill>
                            <a:srgbClr val="464646"/>
                          </a:solidFill>
                        </a:rPr>
                        <a:t>verträgen</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Date Placeholder 3"/>
          <p:cNvSpPr>
            <a:spLocks noGrp="1"/>
          </p:cNvSpPr>
          <p:nvPr>
            <p:ph type="dt" sz="half" idx="14"/>
          </p:nvPr>
        </p:nvSpPr>
        <p:spPr/>
        <p:txBody>
          <a:bodyPr/>
          <a:lstStyle/>
          <a:p>
            <a:r>
              <a:rPr lang="en-US" smtClean="0"/>
              <a:t>2/4/2013</a:t>
            </a:r>
            <a:endParaRPr lang="en-US"/>
          </a:p>
        </p:txBody>
      </p:sp>
    </p:spTree>
    <p:extLst>
      <p:ext uri="{BB962C8B-B14F-4D97-AF65-F5344CB8AC3E}">
        <p14:creationId xmlns:p14="http://schemas.microsoft.com/office/powerpoint/2010/main" val="2533986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Der Europäische Qualitätsrahmen für Praktika</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Gesetzgebungshistorie</a:t>
            </a:r>
          </a:p>
          <a:p>
            <a:pPr lvl="1"/>
            <a:r>
              <a:rPr lang="de-DE" b="1" dirty="0" smtClean="0"/>
              <a:t>„Jugendgarantie“ der EU-Kommission</a:t>
            </a:r>
          </a:p>
          <a:p>
            <a:pPr lvl="1"/>
            <a:r>
              <a:rPr lang="de-DE" b="1" dirty="0" smtClean="0"/>
              <a:t>Ziel: Verbesserung der Praktikumsbedingungen, um hochwertige Praktika zu fördern und die Jugendarbeitslosigkeit zu bekämpfen</a:t>
            </a:r>
          </a:p>
          <a:p>
            <a:r>
              <a:rPr lang="de-DE" b="1" dirty="0" smtClean="0"/>
              <a:t>Rechtliche Wirkung</a:t>
            </a:r>
          </a:p>
          <a:p>
            <a:pPr lvl="1"/>
            <a:r>
              <a:rPr lang="de-DE" b="1" dirty="0" smtClean="0"/>
              <a:t>„Empfehlung des Rates“ nach Art. 288 AEUV</a:t>
            </a:r>
          </a:p>
          <a:p>
            <a:pPr lvl="1"/>
            <a:r>
              <a:rPr lang="de-DE" b="1" dirty="0" smtClean="0"/>
              <a:t>keine unmittelbare rechtliche Wirkung auf Einzelpersonen / Mitgliedsstaaten</a:t>
            </a:r>
          </a:p>
          <a:p>
            <a:pPr lvl="1"/>
            <a:r>
              <a:rPr lang="de-DE" b="1" dirty="0" smtClean="0"/>
              <a:t>gleichwohl: unionsrechtsfreundliche Auslegung?</a:t>
            </a:r>
          </a:p>
          <a:p>
            <a:r>
              <a:rPr lang="de-DE" b="1" dirty="0" smtClean="0"/>
              <a:t>Zentral: Praktika von Hochschulabsolventen als wünschenswertes Instrument</a:t>
            </a:r>
          </a:p>
          <a:p>
            <a:pPr lvl="1"/>
            <a:r>
              <a:rPr lang="de-DE" b="1" dirty="0" smtClean="0"/>
              <a:t>Regelungsgegenstand sind unter anderem die Praktika, die </a:t>
            </a:r>
            <a:r>
              <a:rPr lang="de-DE" b="1" i="1" dirty="0" smtClean="0"/>
              <a:t>„nach dem Studienabschluss und/oder im Rahmen der Arbeitssuche absolviert werden“</a:t>
            </a:r>
            <a:endParaRPr lang="de-DE" i="1"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2567379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Der Europäische Qualitätsrahmen für Praktika</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Formelle Vorgaben</a:t>
            </a:r>
          </a:p>
          <a:p>
            <a:pPr lvl="1"/>
            <a:r>
              <a:rPr lang="de-DE" b="1" dirty="0" smtClean="0"/>
              <a:t>Schriftliche Praktikumsvereinbarung</a:t>
            </a:r>
          </a:p>
          <a:p>
            <a:pPr lvl="2"/>
            <a:r>
              <a:rPr lang="de-DE" b="1" dirty="0" smtClean="0"/>
              <a:t>Festlegung der Rechte + Pflichten</a:t>
            </a:r>
          </a:p>
          <a:p>
            <a:pPr lvl="2"/>
            <a:r>
              <a:rPr lang="de-DE" b="1" dirty="0" smtClean="0"/>
              <a:t>etwaige Bezahlung</a:t>
            </a:r>
          </a:p>
          <a:p>
            <a:pPr lvl="1"/>
            <a:r>
              <a:rPr lang="de-DE" b="1" dirty="0" smtClean="0"/>
              <a:t>Anerkennung durch „Bescheinigung oder Empfehlungsschreiben“</a:t>
            </a:r>
          </a:p>
          <a:p>
            <a:r>
              <a:rPr lang="de-DE" b="1" dirty="0" smtClean="0"/>
              <a:t>Materielle Vorgaben</a:t>
            </a:r>
          </a:p>
          <a:p>
            <a:pPr lvl="1"/>
            <a:r>
              <a:rPr lang="de-DE" b="1" dirty="0" smtClean="0"/>
              <a:t>kaum materielle Vorgaben, insbesondere keine Vorgabe, dass Praktika stets vergütet werden sollen</a:t>
            </a:r>
          </a:p>
          <a:p>
            <a:pPr lvl="1"/>
            <a:r>
              <a:rPr lang="de-DE" b="1" dirty="0" smtClean="0"/>
              <a:t>„angemessene Länge“, maximal 6 Monate, länger lediglich bei grenzüberschreitenden Sachverhalten</a:t>
            </a:r>
          </a:p>
          <a:p>
            <a:pPr lvl="1"/>
            <a:r>
              <a:rPr lang="de-DE" b="1" dirty="0"/>
              <a:t>Ansatz: Qualitätssicherung durch </a:t>
            </a:r>
            <a:r>
              <a:rPr lang="de-DE" b="1" dirty="0" smtClean="0"/>
              <a:t>Transparenz</a:t>
            </a:r>
          </a:p>
          <a:p>
            <a:r>
              <a:rPr lang="de-DE" b="1" dirty="0" smtClean="0"/>
              <a:t>Umsetzung: § 2 Abs. 1a NachwG</a:t>
            </a:r>
          </a:p>
          <a:p>
            <a:r>
              <a:rPr lang="de-DE" b="1" dirty="0" smtClean="0"/>
              <a:t>weiterführend: </a:t>
            </a:r>
            <a:r>
              <a:rPr lang="de-DE" b="1" i="1" dirty="0" smtClean="0"/>
              <a:t>Vielmeier</a:t>
            </a:r>
            <a:r>
              <a:rPr lang="de-DE" b="1" dirty="0" smtClean="0"/>
              <a:t>, BB 2014, 2485</a:t>
            </a: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869525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Gliederung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4952783"/>
              </p:ext>
            </p:extLst>
          </p:nvPr>
        </p:nvGraphicFramePr>
        <p:xfrm>
          <a:off x="384175" y="1192213"/>
          <a:ext cx="8509000" cy="3600000"/>
        </p:xfrm>
        <a:graphic>
          <a:graphicData uri="http://schemas.openxmlformats.org/drawingml/2006/table">
            <a:tbl>
              <a:tblPr firstRow="1" bandRow="1">
                <a:tableStyleId>{0660B408-B3CF-4A94-85FC-2B1E0A45F4A2}</a:tableStyleId>
              </a:tblPr>
              <a:tblGrid>
                <a:gridCol w="371401"/>
                <a:gridCol w="504056"/>
                <a:gridCol w="7633543"/>
              </a:tblGrid>
              <a:tr h="720000">
                <a:tc>
                  <a:txBody>
                    <a:bodyPr/>
                    <a:lstStyle/>
                    <a:p>
                      <a:pPr algn="ctr"/>
                      <a:r>
                        <a:rPr lang="de-DE" b="0" dirty="0" smtClean="0">
                          <a:solidFill>
                            <a:schemeClr val="bg1"/>
                          </a:solidFill>
                        </a:rPr>
                        <a:t>1</a:t>
                      </a:r>
                      <a:endParaRPr lang="de-DE" b="0" dirty="0">
                        <a:solidFill>
                          <a:schemeClr val="bg1"/>
                        </a:solidFill>
                      </a:endParaRPr>
                    </a:p>
                  </a:txBody>
                  <a:tcPr anchor="ctr">
                    <a:lnR>
                      <a:noFill/>
                    </a:lnR>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Praktikanten,</a:t>
                      </a:r>
                      <a:r>
                        <a:rPr lang="de-DE" sz="1800" b="0" baseline="0" dirty="0" smtClean="0">
                          <a:solidFill>
                            <a:srgbClr val="464646"/>
                          </a:solidFill>
                        </a:rPr>
                        <a:t> Diplomanden, Trainees – alles nur eine Frage der Bezeichnung?</a:t>
                      </a:r>
                      <a:endParaRPr lang="de-DE" sz="1800" b="0" dirty="0" smtClean="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2</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Mindestlohn und Praktikum –</a:t>
                      </a:r>
                      <a:r>
                        <a:rPr lang="de-DE" sz="1800" b="0" baseline="0" dirty="0" smtClean="0">
                          <a:solidFill>
                            <a:srgbClr val="464646"/>
                          </a:solidFill>
                        </a:rPr>
                        <a:t> vom richtigen Umgang mit § 22 MiLoG</a:t>
                      </a:r>
                      <a:endParaRPr lang="de-DE" sz="1800" b="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3</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Welche Ansprüche haben Praktikanten, wie reagiert der Arbeitgeber hierauf?</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4</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dirty="0" smtClean="0">
                          <a:solidFill>
                            <a:srgbClr val="464646"/>
                          </a:solidFill>
                        </a:rPr>
                        <a:t>Auswirkungen des Europäischen Qualitätsrahmens</a:t>
                      </a: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r h="720000">
                <a:tc>
                  <a:txBody>
                    <a:bodyPr/>
                    <a:lstStyle/>
                    <a:p>
                      <a:pPr algn="ctr"/>
                      <a:r>
                        <a:rPr lang="de-DE" b="0" dirty="0" smtClean="0">
                          <a:solidFill>
                            <a:schemeClr val="bg1"/>
                          </a:solidFill>
                        </a:rPr>
                        <a:t>5</a:t>
                      </a:r>
                      <a:endParaRPr lang="de-DE" b="0" dirty="0">
                        <a:solidFill>
                          <a:schemeClr val="bg1"/>
                        </a:solidFill>
                      </a:endParaRPr>
                    </a:p>
                  </a:txBody>
                  <a:tcPr anchor="ctr">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endParaRPr lang="de-DE" sz="1400" b="0" dirty="0">
                        <a:solidFill>
                          <a:srgbClr val="464646"/>
                        </a:solidFill>
                      </a:endParaRPr>
                    </a:p>
                  </a:txBody>
                  <a:tcPr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i="0" dirty="0" smtClean="0">
                          <a:solidFill>
                            <a:srgbClr val="464646"/>
                          </a:solidFill>
                        </a:rPr>
                        <a:t>Gestaltung von Praktikums</a:t>
                      </a:r>
                      <a:r>
                        <a:rPr lang="de-DE" sz="1800" b="1" i="0" baseline="0" dirty="0" smtClean="0">
                          <a:solidFill>
                            <a:srgbClr val="464646"/>
                          </a:solidFill>
                        </a:rPr>
                        <a:t>verträgen</a:t>
                      </a:r>
                      <a:endParaRPr lang="de-DE" sz="1800" b="1" i="0" dirty="0" smtClean="0">
                        <a:solidFill>
                          <a:srgbClr val="464646"/>
                        </a:solidFill>
                      </a:endParaRPr>
                    </a:p>
                  </a:txBody>
                  <a:tcPr anchor="ctr">
                    <a:lnL>
                      <a:noFill/>
                    </a:lnL>
                    <a:lnR>
                      <a:noFill/>
                    </a:lnR>
                    <a:lnT w="12700" cap="flat" cmpd="sng" algn="ctr">
                      <a:solidFill>
                        <a:schemeClr val="tx2"/>
                      </a:solidFill>
                      <a:prstDash val="sysDash"/>
                      <a:round/>
                      <a:headEnd type="none" w="med" len="med"/>
                      <a:tailEnd type="none" w="med" len="med"/>
                    </a:lnT>
                    <a:lnB w="12700" cap="flat" cmpd="sng" algn="ctr">
                      <a:solidFill>
                        <a:schemeClr val="tx2"/>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Date Placeholder 3"/>
          <p:cNvSpPr>
            <a:spLocks noGrp="1"/>
          </p:cNvSpPr>
          <p:nvPr>
            <p:ph type="dt" sz="half" idx="14"/>
          </p:nvPr>
        </p:nvSpPr>
        <p:spPr/>
        <p:txBody>
          <a:bodyPr/>
          <a:lstStyle/>
          <a:p>
            <a:r>
              <a:rPr lang="en-US" smtClean="0"/>
              <a:t>2/4/2013</a:t>
            </a:r>
            <a:endParaRPr lang="en-US"/>
          </a:p>
        </p:txBody>
      </p:sp>
    </p:spTree>
    <p:extLst>
      <p:ext uri="{BB962C8B-B14F-4D97-AF65-F5344CB8AC3E}">
        <p14:creationId xmlns:p14="http://schemas.microsoft.com/office/powerpoint/2010/main" val="11383349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b="1" dirty="0"/>
              <a:t>Sollte davon abhängen, wer eingestellt wird</a:t>
            </a:r>
          </a:p>
          <a:p>
            <a:pPr lvl="1"/>
            <a:r>
              <a:rPr lang="de-DE" b="1" dirty="0"/>
              <a:t>Schüler / </a:t>
            </a:r>
            <a:r>
              <a:rPr lang="de-DE" b="1" dirty="0" smtClean="0"/>
              <a:t>Pflichtpraktikant oder</a:t>
            </a:r>
            <a:endParaRPr lang="de-DE" b="1" dirty="0"/>
          </a:p>
          <a:p>
            <a:pPr lvl="1"/>
            <a:r>
              <a:rPr lang="de-DE" b="1" dirty="0"/>
              <a:t>Vergüteter Praktikant nach Studium</a:t>
            </a:r>
          </a:p>
          <a:p>
            <a:r>
              <a:rPr lang="de-DE" b="1" dirty="0" smtClean="0"/>
              <a:t>Materielle Vorgaben</a:t>
            </a:r>
          </a:p>
          <a:p>
            <a:pPr lvl="1"/>
            <a:r>
              <a:rPr lang="de-DE" b="1" dirty="0" smtClean="0"/>
              <a:t>Klarstellung, dass keine Arbeitsleistung geschuldet (Wahl der Begrifflichkeiten)</a:t>
            </a:r>
          </a:p>
          <a:p>
            <a:pPr lvl="1"/>
            <a:r>
              <a:rPr lang="de-DE" b="1" dirty="0" smtClean="0"/>
              <a:t>vor allem bei Praktika </a:t>
            </a:r>
            <a:r>
              <a:rPr lang="de-DE" b="1" u="sng" dirty="0" smtClean="0"/>
              <a:t>mit Absolventen</a:t>
            </a:r>
            <a:r>
              <a:rPr lang="de-DE" b="1" dirty="0" smtClean="0"/>
              <a:t>: spezifischer Ausbildungsplan</a:t>
            </a:r>
          </a:p>
          <a:p>
            <a:pPr lvl="1"/>
            <a:r>
              <a:rPr lang="de-DE" b="1" dirty="0" smtClean="0"/>
              <a:t>Aufnahme des Zwecks des Praktikums </a:t>
            </a:r>
          </a:p>
          <a:p>
            <a:pPr lvl="1"/>
            <a:r>
              <a:rPr lang="de-DE" b="1" dirty="0" smtClean="0"/>
              <a:t>auflösende Bedingung</a:t>
            </a:r>
          </a:p>
          <a:p>
            <a:pPr lvl="1"/>
            <a:r>
              <a:rPr lang="de-DE" b="1" dirty="0" smtClean="0"/>
              <a:t>Vertragsniederschrift beachten, § 2 </a:t>
            </a:r>
            <a:r>
              <a:rPr lang="de-DE" b="1" dirty="0" err="1" smtClean="0"/>
              <a:t>Ia</a:t>
            </a:r>
            <a:r>
              <a:rPr lang="de-DE" b="1" dirty="0" smtClean="0"/>
              <a:t> NachwG</a:t>
            </a:r>
          </a:p>
          <a:p>
            <a:r>
              <a:rPr lang="de-DE" b="1" dirty="0" smtClean="0"/>
              <a:t>Umsetzung?</a:t>
            </a:r>
          </a:p>
          <a:p>
            <a:pPr lvl="1"/>
            <a:r>
              <a:rPr lang="de-DE" b="1" dirty="0" smtClean="0"/>
              <a:t>geht natürlich schon in der Bewerbung los (HR-Interesse vs. AR-Interesse)</a:t>
            </a:r>
            <a:endParaRPr lang="de-DE" dirty="0"/>
          </a:p>
          <a:p>
            <a:pPr lvl="1" algn="r"/>
            <a:endParaRPr lang="de-DE" b="1" dirty="0" smtClean="0"/>
          </a:p>
        </p:txBody>
      </p:sp>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Gestaltung von Praktikantenverträgen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24029946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Gestaltung von Praktikantenverträgen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Indizien für Scheinpraktika:</a:t>
            </a:r>
          </a:p>
          <a:p>
            <a:pPr lvl="1"/>
            <a:r>
              <a:rPr lang="de-DE" b="1" dirty="0" smtClean="0"/>
              <a:t>Bestehen einer Leistungspflicht</a:t>
            </a:r>
          </a:p>
          <a:p>
            <a:pPr lvl="1"/>
            <a:r>
              <a:rPr lang="de-DE" b="1" dirty="0" smtClean="0"/>
              <a:t>Höhe der vereinbarten Vergütung</a:t>
            </a:r>
          </a:p>
          <a:p>
            <a:pPr lvl="1"/>
            <a:r>
              <a:rPr lang="de-DE" b="1" dirty="0" smtClean="0"/>
              <a:t>Vereinbarung sonstiger typischer arbeitsrechtlicher Regelungen</a:t>
            </a:r>
          </a:p>
          <a:p>
            <a:pPr lvl="1"/>
            <a:r>
              <a:rPr lang="de-DE" b="1" dirty="0" smtClean="0"/>
              <a:t>Fehlen eines Praktikumsplans</a:t>
            </a:r>
          </a:p>
          <a:p>
            <a:pPr lvl="1"/>
            <a:r>
              <a:rPr lang="de-DE" b="1" dirty="0" smtClean="0"/>
              <a:t>Längerfristiger Einsatz auf regulärem Arbeitsplatz</a:t>
            </a:r>
          </a:p>
          <a:p>
            <a:pPr lvl="1"/>
            <a:r>
              <a:rPr lang="de-DE" b="1" dirty="0" smtClean="0"/>
              <a:t>Praktikant trifft eigene Entscheidungen, tritt als Ansprechpartner auf</a:t>
            </a:r>
          </a:p>
          <a:p>
            <a:pPr lvl="1"/>
            <a:r>
              <a:rPr lang="de-DE" b="1" dirty="0" smtClean="0"/>
              <a:t>Fehlen von Besprechungen / Analyse</a:t>
            </a:r>
          </a:p>
          <a:p>
            <a:pPr lvl="1"/>
            <a:r>
              <a:rPr lang="de-DE" b="1" dirty="0" smtClean="0"/>
              <a:t>Einsatz zu Vertretungszwecken</a:t>
            </a: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4145939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Gestaltung von Anzeigen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511" y="1484784"/>
            <a:ext cx="6182898" cy="407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23821"/>
            <a:ext cx="12573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3848" y="6244473"/>
            <a:ext cx="1224136" cy="246221"/>
          </a:xfrm>
          <a:prstGeom prst="rect">
            <a:avLst/>
          </a:prstGeom>
          <a:noFill/>
        </p:spPr>
        <p:txBody>
          <a:bodyPr wrap="square" rtlCol="0">
            <a:spAutoFit/>
          </a:bodyPr>
          <a:lstStyle/>
          <a:p>
            <a:r>
              <a:rPr lang="de-DE" sz="1000" dirty="0" smtClean="0"/>
              <a:t>Quelle: auf Anfrage</a:t>
            </a:r>
            <a:endParaRPr lang="de-DE" sz="1000" dirty="0"/>
          </a:p>
        </p:txBody>
      </p:sp>
    </p:spTree>
    <p:extLst>
      <p:ext uri="{BB962C8B-B14F-4D97-AF65-F5344CB8AC3E}">
        <p14:creationId xmlns:p14="http://schemas.microsoft.com/office/powerpoint/2010/main" val="393323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Gestaltung von Anzeigen</a:t>
            </a:r>
            <a:endParaRPr lang="de-DE" dirty="0">
              <a:solidFill>
                <a:srgbClr val="002C5A"/>
              </a:solidFill>
              <a:latin typeface="Times New Roman" pitchFamily="18" charset="0"/>
              <a:cs typeface="Times New Roman" pitchFamily="18" charset="0"/>
            </a:endParaRPr>
          </a:p>
        </p:txBody>
      </p:sp>
      <p:sp>
        <p:nvSpPr>
          <p:cNvPr id="4" name="Date Placeholder 3"/>
          <p:cNvSpPr>
            <a:spLocks noGrp="1"/>
          </p:cNvSpPr>
          <p:nvPr>
            <p:ph type="dt" sz="half" idx="14"/>
          </p:nvPr>
        </p:nvSpPr>
        <p:spPr/>
        <p:txBody>
          <a:bodyPr/>
          <a:lstStyle/>
          <a:p>
            <a:r>
              <a:rPr lang="en-US" smtClean="0"/>
              <a:t>Date</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84237"/>
            <a:ext cx="7359796" cy="29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3848" y="6244473"/>
            <a:ext cx="1224136" cy="246221"/>
          </a:xfrm>
          <a:prstGeom prst="rect">
            <a:avLst/>
          </a:prstGeom>
          <a:noFill/>
        </p:spPr>
        <p:txBody>
          <a:bodyPr wrap="square" rtlCol="0">
            <a:spAutoFit/>
          </a:bodyPr>
          <a:lstStyle/>
          <a:p>
            <a:r>
              <a:rPr lang="de-DE" sz="1000" dirty="0" smtClean="0"/>
              <a:t>Quelle: auf Anfrage</a:t>
            </a:r>
            <a:endParaRPr lang="de-DE" sz="1000" dirty="0"/>
          </a:p>
        </p:txBody>
      </p:sp>
    </p:spTree>
    <p:extLst>
      <p:ext uri="{BB962C8B-B14F-4D97-AF65-F5344CB8AC3E}">
        <p14:creationId xmlns:p14="http://schemas.microsoft.com/office/powerpoint/2010/main" val="490519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Gestaltung von Praktikantenverträgen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 26 BBiG ist bei Pflichtpraktika nicht eröffnet </a:t>
            </a:r>
            <a:r>
              <a:rPr lang="de-DE" b="1" dirty="0" smtClean="0">
                <a:sym typeface="Wingdings" pitchFamily="2" charset="2"/>
              </a:rPr>
              <a:t> keine entsprechende Anwendung der Regelungen aus dem BBiG zu</a:t>
            </a:r>
          </a:p>
          <a:p>
            <a:pPr lvl="1"/>
            <a:r>
              <a:rPr lang="de-DE" b="1" dirty="0" smtClean="0">
                <a:sym typeface="Wingdings" pitchFamily="2" charset="2"/>
              </a:rPr>
              <a:t>angemessener Vergütung, § 17 BBiG</a:t>
            </a:r>
          </a:p>
          <a:p>
            <a:pPr lvl="1"/>
            <a:r>
              <a:rPr lang="de-DE" b="1" dirty="0" smtClean="0">
                <a:sym typeface="Wingdings" pitchFamily="2" charset="2"/>
              </a:rPr>
              <a:t>Urlaub, § 11 Nr. 7 BBiG</a:t>
            </a:r>
          </a:p>
          <a:p>
            <a:pPr lvl="1"/>
            <a:r>
              <a:rPr lang="de-DE" b="1" dirty="0">
                <a:sym typeface="Wingdings" pitchFamily="2" charset="2"/>
              </a:rPr>
              <a:t>Probezeit und Kündigung, §§ 20, 22 </a:t>
            </a:r>
            <a:r>
              <a:rPr lang="de-DE" b="1" dirty="0" smtClean="0">
                <a:sym typeface="Wingdings" pitchFamily="2" charset="2"/>
              </a:rPr>
              <a:t>BBiG</a:t>
            </a:r>
          </a:p>
          <a:p>
            <a:pPr lvl="1"/>
            <a:r>
              <a:rPr lang="de-DE" b="1" dirty="0" smtClean="0">
                <a:sym typeface="Wingdings" pitchFamily="2" charset="2"/>
              </a:rPr>
              <a:t>Verschwiegenheit, § 13 S. 2 Nr. 6 BBiG </a:t>
            </a:r>
          </a:p>
          <a:p>
            <a:pPr lvl="1"/>
            <a:endParaRPr lang="de-DE" b="1" dirty="0">
              <a:sym typeface="Wingdings" pitchFamily="2" charset="2"/>
            </a:endParaRPr>
          </a:p>
          <a:p>
            <a:pPr lvl="1">
              <a:buFont typeface="Wingdings"/>
              <a:buChar char="à"/>
            </a:pPr>
            <a:r>
              <a:rPr lang="de-DE" b="1" dirty="0" smtClean="0">
                <a:sym typeface="Wingdings" pitchFamily="2" charset="2"/>
              </a:rPr>
              <a:t>mehr Gestaltungsfreiheit, aber jedenfalls bzgl. Verschwiegenheit Regelungsbedarf</a:t>
            </a:r>
          </a:p>
          <a:p>
            <a:pPr lvl="1"/>
            <a:endParaRPr lang="de-DE" b="1" dirty="0" smtClean="0"/>
          </a:p>
          <a:p>
            <a:pPr marL="0" indent="0">
              <a:buNone/>
            </a:pP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099845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Gestaltung von Praktikantenverträgen: Musterklauseln</a:t>
            </a:r>
            <a:endParaRPr lang="de-DE" dirty="0">
              <a:solidFill>
                <a:srgbClr val="002C5A"/>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de-DE" b="1" dirty="0" smtClean="0"/>
              <a:t>1. Auflösende Bedingung</a:t>
            </a:r>
          </a:p>
          <a:p>
            <a:pPr marL="0" indent="0">
              <a:buNone/>
            </a:pPr>
            <a:r>
              <a:rPr lang="de-DE" i="1" dirty="0" smtClean="0"/>
              <a:t>„Auflösende Bedingung dieses Praktikantenvertrages ist,</a:t>
            </a:r>
          </a:p>
          <a:p>
            <a:pPr marL="794612" lvl="1" indent="-342900" algn="just">
              <a:buAutoNum type="alphaLcParenR"/>
            </a:pPr>
            <a:r>
              <a:rPr lang="de-DE" i="1" dirty="0" smtClean="0"/>
              <a:t>dass der Praktikant nicht durch eine schulrechtliche </a:t>
            </a:r>
            <a:r>
              <a:rPr lang="de-DE" i="1" dirty="0"/>
              <a:t>Bestimmung, </a:t>
            </a:r>
            <a:r>
              <a:rPr lang="de-DE" i="1" dirty="0" smtClean="0"/>
              <a:t>eine Ausbildungsordnung</a:t>
            </a:r>
            <a:r>
              <a:rPr lang="de-DE" i="1" dirty="0"/>
              <a:t>, </a:t>
            </a:r>
            <a:r>
              <a:rPr lang="de-DE" i="1" dirty="0" smtClean="0"/>
              <a:t>eine hochschulrechtliche </a:t>
            </a:r>
            <a:r>
              <a:rPr lang="de-DE" i="1" dirty="0"/>
              <a:t>Bestimmung oder im Rahmen einer Ausbildung an einer gesetzlich geregelten Berufsakademie </a:t>
            </a:r>
            <a:r>
              <a:rPr lang="de-DE" i="1" dirty="0" smtClean="0"/>
              <a:t>zur Absolvierung des vereinbarten Praktikums verpflichtet ist, oder</a:t>
            </a:r>
          </a:p>
          <a:p>
            <a:pPr marL="794612" lvl="1" indent="-342900" algn="just">
              <a:buFont typeface="Arial" pitchFamily="34" charset="0"/>
              <a:buAutoNum type="alphaLcParenR"/>
            </a:pPr>
            <a:r>
              <a:rPr lang="de-DE" i="1" dirty="0" smtClean="0"/>
              <a:t>dass der Praktikant bis spätestens zwei Wochen vor dem in Ziffer […] bestimmten Praktikumsbeginn das Vorliegen der in Punkt a) benannten Voraussetzungen nicht in geeigneter Form nachweist.“</a:t>
            </a:r>
          </a:p>
          <a:p>
            <a:pPr marL="0" indent="0">
              <a:buNone/>
            </a:pPr>
            <a:endParaRPr lang="de-DE" dirty="0"/>
          </a:p>
          <a:p>
            <a:pPr lvl="1" algn="r"/>
            <a:endParaRPr lang="de-DE" b="1"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54725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solidFill>
                  <a:srgbClr val="002C5A"/>
                </a:solidFill>
                <a:latin typeface="Times New Roman" pitchFamily="18" charset="0"/>
                <a:cs typeface="Times New Roman" pitchFamily="18" charset="0"/>
              </a:rPr>
              <a:t>„PR-Gau“ </a:t>
            </a:r>
            <a:r>
              <a:rPr lang="de-DE" dirty="0">
                <a:solidFill>
                  <a:srgbClr val="002C5A"/>
                </a:solidFill>
                <a:latin typeface="Times New Roman" pitchFamily="18" charset="0"/>
                <a:cs typeface="Times New Roman" pitchFamily="18" charset="0"/>
              </a:rPr>
              <a:t>in Zeiten des MiLoG</a:t>
            </a:r>
          </a:p>
        </p:txBody>
      </p:sp>
      <p:sp>
        <p:nvSpPr>
          <p:cNvPr id="4" name="Date Placeholder 3"/>
          <p:cNvSpPr>
            <a:spLocks noGrp="1"/>
          </p:cNvSpPr>
          <p:nvPr>
            <p:ph type="dt" sz="half" idx="14"/>
          </p:nvPr>
        </p:nvSpPr>
        <p:spPr/>
        <p:txBody>
          <a:bodyPr/>
          <a:lstStyle/>
          <a:p>
            <a:r>
              <a:rPr lang="en-US" smtClean="0"/>
              <a:t>2/4/2013</a:t>
            </a:r>
            <a:endParaRPr lang="en-US"/>
          </a:p>
        </p:txBody>
      </p:sp>
      <p:sp>
        <p:nvSpPr>
          <p:cNvPr id="6" name="TextBox 5"/>
          <p:cNvSpPr txBox="1"/>
          <p:nvPr/>
        </p:nvSpPr>
        <p:spPr>
          <a:xfrm>
            <a:off x="1691680" y="5988745"/>
            <a:ext cx="5616436" cy="400110"/>
          </a:xfrm>
          <a:prstGeom prst="rect">
            <a:avLst/>
          </a:prstGeom>
          <a:noFill/>
        </p:spPr>
        <p:txBody>
          <a:bodyPr wrap="square" rtlCol="0">
            <a:spAutoFit/>
          </a:bodyPr>
          <a:lstStyle/>
          <a:p>
            <a:r>
              <a:rPr lang="de-DE" sz="1000" dirty="0"/>
              <a:t>http://www.sueddeutsche.de/muenchen/nach-einfuehrung-des-mindestlohns-tierklinik-muss-dumpingloehne-aufbessern-1.2401174, </a:t>
            </a:r>
            <a:r>
              <a:rPr lang="de-DE" sz="1000" dirty="0" smtClean="0"/>
              <a:t>aufgerufen 27.04.2015</a:t>
            </a:r>
            <a:endParaRPr lang="de-DE" sz="1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4" y="1340768"/>
            <a:ext cx="6624734" cy="455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80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Gestaltung von Praktikantenverträgen: Musterklauseln</a:t>
            </a:r>
            <a:endParaRPr lang="de-DE" dirty="0"/>
          </a:p>
        </p:txBody>
      </p:sp>
      <p:sp>
        <p:nvSpPr>
          <p:cNvPr id="3" name="Content Placeholder 2"/>
          <p:cNvSpPr>
            <a:spLocks noGrp="1"/>
          </p:cNvSpPr>
          <p:nvPr>
            <p:ph idx="1"/>
          </p:nvPr>
        </p:nvSpPr>
        <p:spPr/>
        <p:txBody>
          <a:bodyPr/>
          <a:lstStyle/>
          <a:p>
            <a:r>
              <a:rPr lang="de-DE" b="1" dirty="0" smtClean="0"/>
              <a:t>2. Zweck des Praktikums; Pflichten der Vertragspartner</a:t>
            </a:r>
          </a:p>
          <a:p>
            <a:pPr marL="0" indent="0">
              <a:buNone/>
            </a:pPr>
            <a:r>
              <a:rPr lang="de-DE" i="1" dirty="0" smtClean="0"/>
              <a:t>„Das Praktikum dient</a:t>
            </a:r>
          </a:p>
          <a:p>
            <a:pPr>
              <a:buFontTx/>
              <a:buChar char="-"/>
            </a:pPr>
            <a:r>
              <a:rPr lang="de-DE" i="1" dirty="0" smtClean="0"/>
              <a:t>dem Erwerb praktischer beruflicher Kenntnisse und Erfahrungen in der Abteilung […]. </a:t>
            </a:r>
          </a:p>
          <a:p>
            <a:pPr>
              <a:buFontTx/>
              <a:buChar char="-"/>
            </a:pPr>
            <a:r>
              <a:rPr lang="de-DE" i="1" dirty="0" smtClean="0"/>
              <a:t>[oder: der Vorbereitung des Praktikanten auf das Studium der …</a:t>
            </a:r>
            <a:r>
              <a:rPr lang="de-DE" i="1" dirty="0" err="1" smtClean="0"/>
              <a:t>wissenschaften</a:t>
            </a:r>
            <a:r>
              <a:rPr lang="de-DE" i="1" dirty="0" smtClean="0"/>
              <a:t> an der Universität …]</a:t>
            </a:r>
          </a:p>
          <a:p>
            <a:pPr>
              <a:buFontTx/>
              <a:buChar char="-"/>
            </a:pPr>
            <a:r>
              <a:rPr lang="de-DE" i="1" dirty="0" smtClean="0"/>
              <a:t>[oder: der praktischen </a:t>
            </a:r>
            <a:r>
              <a:rPr lang="de-DE" i="1" dirty="0"/>
              <a:t>Anwendung der während des Studiums erworbenen </a:t>
            </a:r>
            <a:r>
              <a:rPr lang="de-DE" i="1" dirty="0" smtClean="0"/>
              <a:t>Kenntnisse]</a:t>
            </a:r>
          </a:p>
          <a:p>
            <a:pPr marL="0" indent="0">
              <a:buNone/>
            </a:pPr>
            <a:r>
              <a:rPr lang="de-DE" i="1" dirty="0" smtClean="0"/>
              <a:t>Die voraussichtliche sachliche und zeitliche Gliederung des Praktikums ergibt sich aus dem als Anlage […] beigefügten Praktikumsplan, der Bestandteil dieses Vertrags ist, aber vom Unternehmen den betrieblichen Erfordernissen entsprechend angepasst werden kann. </a:t>
            </a:r>
          </a:p>
          <a:p>
            <a:pPr marL="0" indent="0">
              <a:buNone/>
            </a:pPr>
            <a:r>
              <a:rPr lang="de-DE" i="1" dirty="0" smtClean="0"/>
              <a:t>Die Ausbildungsstelle verpflichtet sich,</a:t>
            </a:r>
          </a:p>
          <a:p>
            <a:pPr lvl="1"/>
            <a:r>
              <a:rPr lang="de-DE" i="1" dirty="0" smtClean="0"/>
              <a:t>den Praktikanten durch einen erfahrenen Mitarbeiter der Ausbildungsstelle anzuleiten und zu betreuen. Kosten für diese Betreuung werden von der Ausbildungsstelle nicht erhoben.</a:t>
            </a:r>
          </a:p>
          <a:p>
            <a:pPr lvl="1"/>
            <a:r>
              <a:rPr lang="de-DE" i="1" dirty="0" smtClean="0"/>
              <a:t>den Praktikanten nicht für dem Zweck des Praktikums widersprechende Tätigkeiten einzusetzen.</a:t>
            </a:r>
          </a:p>
          <a:p>
            <a:pPr marL="0" indent="0">
              <a:buNone/>
            </a:pPr>
            <a:endParaRPr lang="de-DE" dirty="0" smtClean="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836658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Gestaltung von Praktikantenverträgen: Musterklauseln</a:t>
            </a:r>
            <a:endParaRPr lang="de-DE" dirty="0"/>
          </a:p>
        </p:txBody>
      </p:sp>
      <p:sp>
        <p:nvSpPr>
          <p:cNvPr id="3" name="Content Placeholder 2"/>
          <p:cNvSpPr>
            <a:spLocks noGrp="1"/>
          </p:cNvSpPr>
          <p:nvPr>
            <p:ph idx="1"/>
          </p:nvPr>
        </p:nvSpPr>
        <p:spPr/>
        <p:txBody>
          <a:bodyPr/>
          <a:lstStyle/>
          <a:p>
            <a:r>
              <a:rPr lang="de-DE" b="1" dirty="0" smtClean="0"/>
              <a:t>noch: 2. Zweck des Praktikums; Pflichten der Vertragspartner</a:t>
            </a:r>
          </a:p>
          <a:p>
            <a:pPr marL="0" indent="0">
              <a:buNone/>
            </a:pPr>
            <a:r>
              <a:rPr lang="de-DE" i="1" dirty="0" smtClean="0"/>
              <a:t>Der Praktikant verpflichtet sich,</a:t>
            </a:r>
            <a:endParaRPr lang="de-DE" i="1" dirty="0"/>
          </a:p>
          <a:p>
            <a:pPr lvl="1"/>
            <a:r>
              <a:rPr lang="de-DE" i="1" dirty="0" smtClean="0"/>
              <a:t>die angebotenen Ausbildungsmöglichkeiten wahrzunehmen, den Weisungen der mit der Betreuung beauftragten Person  zu folgen sowie die ihm übertragenen Aufgaben sorgfältig auszuführen. Eine Arbeitsleistung wird nicht geschuldet.</a:t>
            </a:r>
          </a:p>
          <a:p>
            <a:pPr lvl="1"/>
            <a:r>
              <a:rPr lang="de-DE" i="1" dirty="0" smtClean="0"/>
              <a:t>die geltenden Ordnungen, insbesondere Arbeitsordnungen und Unfallverhütungsvorschriften sowie die Vorschriften zum Datenschutz zu beachten.</a:t>
            </a:r>
          </a:p>
          <a:p>
            <a:pPr lvl="1"/>
            <a:r>
              <a:rPr lang="de-DE" i="1" dirty="0" smtClean="0"/>
              <a:t>die Ausbildungsstelle über kurzfristige Freistellungswünsche rechtzeitig zu informieren und den Krankheitsfall unverzüglich anzuzeigen.</a:t>
            </a:r>
          </a:p>
          <a:p>
            <a:pPr lvl="1"/>
            <a:r>
              <a:rPr lang="de-DE" i="1" dirty="0" smtClean="0"/>
              <a:t>während und auch nach Ablauf des Praktikums Stillschweigen über Betriebs- und Geschäftsgeheimnisse zu wahren.“</a:t>
            </a:r>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605992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Gestaltung von Praktikantenverträgen: Musterklauseln</a:t>
            </a:r>
            <a:endParaRPr lang="de-DE" dirty="0"/>
          </a:p>
        </p:txBody>
      </p:sp>
      <p:sp>
        <p:nvSpPr>
          <p:cNvPr id="3" name="Content Placeholder 2"/>
          <p:cNvSpPr>
            <a:spLocks noGrp="1"/>
          </p:cNvSpPr>
          <p:nvPr>
            <p:ph idx="1"/>
          </p:nvPr>
        </p:nvSpPr>
        <p:spPr/>
        <p:txBody>
          <a:bodyPr/>
          <a:lstStyle/>
          <a:p>
            <a:r>
              <a:rPr lang="de-DE" b="1" dirty="0" smtClean="0"/>
              <a:t>3. Vergütung</a:t>
            </a:r>
          </a:p>
          <a:p>
            <a:pPr marL="0" indent="0">
              <a:buNone/>
            </a:pPr>
            <a:r>
              <a:rPr lang="de-DE" i="1" dirty="0" smtClean="0"/>
              <a:t>„Das Praktikum wird als Pflichtpraktikum nicht vergütet.“</a:t>
            </a:r>
          </a:p>
          <a:p>
            <a:pPr marL="0" indent="0">
              <a:buNone/>
            </a:pPr>
            <a:endParaRPr lang="de-DE" i="1" dirty="0"/>
          </a:p>
          <a:p>
            <a:pPr marL="0" indent="0" algn="ctr">
              <a:buNone/>
            </a:pPr>
            <a:r>
              <a:rPr lang="de-DE" b="1" dirty="0" smtClean="0"/>
              <a:t>oder</a:t>
            </a:r>
          </a:p>
          <a:p>
            <a:pPr marL="0" indent="0">
              <a:buNone/>
            </a:pPr>
            <a:endParaRPr lang="de-DE" dirty="0" smtClean="0"/>
          </a:p>
          <a:p>
            <a:pPr marL="0" indent="0">
              <a:buNone/>
            </a:pPr>
            <a:r>
              <a:rPr lang="de-DE" i="1" dirty="0" smtClean="0"/>
              <a:t>„Der Praktikant erhält eine Unterhaltsbeihilfe von monatlich brutto […] EUR, die am Ende eines jeden Monats nach Abzug der gesetzlichen Steuern und Abgaben auf ein vom Praktikanten zu benennendes Bankkonto überwiesen wird.“</a:t>
            </a:r>
          </a:p>
          <a:p>
            <a:pPr marL="0" indent="0">
              <a:buNone/>
            </a:pPr>
            <a:endParaRPr lang="de-DE" i="1" dirty="0" smtClean="0"/>
          </a:p>
          <a:p>
            <a:r>
              <a:rPr lang="de-DE" b="1" dirty="0" smtClean="0"/>
              <a:t>4. Urlaub</a:t>
            </a:r>
            <a:endParaRPr lang="de-DE" b="1" dirty="0"/>
          </a:p>
          <a:p>
            <a:pPr marL="0" indent="0">
              <a:buNone/>
            </a:pPr>
            <a:r>
              <a:rPr lang="de-DE" i="1" dirty="0" smtClean="0"/>
              <a:t>„Der Praktikant hat keinen Anspruch auf Erholungsurlaub.“ </a:t>
            </a:r>
            <a:r>
              <a:rPr lang="de-DE" dirty="0" smtClean="0"/>
              <a:t>(möglich bei Pflichtpraktikum)</a:t>
            </a:r>
          </a:p>
          <a:p>
            <a:pPr marL="0" indent="0">
              <a:buNone/>
            </a:pPr>
            <a:endParaRPr lang="de-DE" dirty="0"/>
          </a:p>
        </p:txBody>
      </p:sp>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417104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de-DE" dirty="0" smtClean="0">
                <a:solidFill>
                  <a:srgbClr val="464646"/>
                </a:solidFill>
              </a:rPr>
              <a:t>Kompetenzen</a:t>
            </a:r>
          </a:p>
          <a:p>
            <a:pPr marL="285750" indent="-285750">
              <a:buFont typeface="Wingdings" pitchFamily="2" charset="2"/>
              <a:buChar char="§"/>
            </a:pPr>
            <a:r>
              <a:rPr lang="de-DE" b="0" dirty="0" smtClean="0">
                <a:solidFill>
                  <a:srgbClr val="464646"/>
                </a:solidFill>
              </a:rPr>
              <a:t>Arbeitsrecht</a:t>
            </a:r>
            <a:endParaRPr lang="de-DE" b="0" dirty="0">
              <a:solidFill>
                <a:srgbClr val="464646"/>
              </a:solidFill>
            </a:endParaRPr>
          </a:p>
          <a:p>
            <a:pPr marL="285750" indent="-285750">
              <a:buFont typeface="Wingdings" pitchFamily="2" charset="2"/>
              <a:buChar char="§"/>
            </a:pPr>
            <a:r>
              <a:rPr lang="de-DE" b="0" dirty="0">
                <a:solidFill>
                  <a:srgbClr val="464646"/>
                </a:solidFill>
              </a:rPr>
              <a:t>Geschäftsführer</a:t>
            </a:r>
          </a:p>
          <a:p>
            <a:pPr marL="285750" indent="-285750">
              <a:buFont typeface="Wingdings" pitchFamily="2" charset="2"/>
              <a:buChar char="§"/>
            </a:pPr>
            <a:r>
              <a:rPr lang="de-DE" b="0" dirty="0">
                <a:solidFill>
                  <a:srgbClr val="464646"/>
                </a:solidFill>
              </a:rPr>
              <a:t>Kollektives Arbeitsrecht</a:t>
            </a:r>
          </a:p>
          <a:p>
            <a:pPr marL="285750" indent="-285750">
              <a:buFont typeface="Wingdings" pitchFamily="2" charset="2"/>
              <a:buChar char="§"/>
            </a:pPr>
            <a:r>
              <a:rPr lang="de-DE" b="0" dirty="0">
                <a:solidFill>
                  <a:srgbClr val="464646"/>
                </a:solidFill>
              </a:rPr>
              <a:t>Sozialversicherungs- und Beitragsrecht</a:t>
            </a:r>
            <a:endParaRPr lang="de-DE" b="0" dirty="0" smtClean="0">
              <a:solidFill>
                <a:srgbClr val="464646"/>
              </a:solidFill>
            </a:endParaRPr>
          </a:p>
          <a:p>
            <a:endParaRPr lang="de-DE" b="0" dirty="0"/>
          </a:p>
          <a:p>
            <a:endParaRPr lang="de-DE" b="0" dirty="0"/>
          </a:p>
        </p:txBody>
      </p:sp>
      <p:sp>
        <p:nvSpPr>
          <p:cNvPr id="3" name="Title 2"/>
          <p:cNvSpPr>
            <a:spLocks noGrp="1"/>
          </p:cNvSpPr>
          <p:nvPr>
            <p:ph type="title"/>
          </p:nvPr>
        </p:nvSpPr>
        <p:spPr/>
        <p:txBody>
          <a:bodyPr/>
          <a:lstStyle/>
          <a:p>
            <a:r>
              <a:rPr lang="de-DE" dirty="0" smtClean="0">
                <a:solidFill>
                  <a:srgbClr val="002C5A"/>
                </a:solidFill>
                <a:latin typeface="Times New Roman" pitchFamily="18" charset="0"/>
                <a:cs typeface="Times New Roman" pitchFamily="18" charset="0"/>
              </a:rPr>
              <a:t>Ihr Ansprechpartner</a:t>
            </a:r>
            <a:endParaRPr lang="de-DE" dirty="0">
              <a:solidFill>
                <a:srgbClr val="002C5A"/>
              </a:solidFill>
              <a:latin typeface="Times New Roman" pitchFamily="18" charset="0"/>
              <a:cs typeface="Times New Roman" pitchFamily="18" charset="0"/>
            </a:endParaRPr>
          </a:p>
        </p:txBody>
      </p:sp>
      <p:sp>
        <p:nvSpPr>
          <p:cNvPr id="5" name="Text Placeholder 4"/>
          <p:cNvSpPr>
            <a:spLocks noGrp="1"/>
          </p:cNvSpPr>
          <p:nvPr>
            <p:ph type="body" sz="quarter" idx="17"/>
          </p:nvPr>
        </p:nvSpPr>
        <p:spPr/>
        <p:txBody>
          <a:bodyPr/>
          <a:lstStyle/>
          <a:p>
            <a:r>
              <a:rPr lang="de-DE" dirty="0">
                <a:solidFill>
                  <a:srgbClr val="464646"/>
                </a:solidFill>
              </a:rPr>
              <a:t>Dr. Stephan </a:t>
            </a:r>
            <a:r>
              <a:rPr lang="de-DE" dirty="0" smtClean="0">
                <a:solidFill>
                  <a:srgbClr val="464646"/>
                </a:solidFill>
              </a:rPr>
              <a:t>Vielmeier</a:t>
            </a:r>
          </a:p>
          <a:p>
            <a:r>
              <a:rPr lang="de-DE" b="0" dirty="0" smtClean="0">
                <a:solidFill>
                  <a:srgbClr val="464646"/>
                </a:solidFill>
              </a:rPr>
              <a:t>Rechtsanwalt</a:t>
            </a:r>
          </a:p>
          <a:p>
            <a:endParaRPr lang="de-DE" b="0" dirty="0" smtClean="0">
              <a:solidFill>
                <a:srgbClr val="464646"/>
              </a:solidFill>
            </a:endParaRPr>
          </a:p>
          <a:p>
            <a:r>
              <a:rPr lang="de-DE" b="0" dirty="0" smtClean="0">
                <a:solidFill>
                  <a:srgbClr val="464646"/>
                </a:solidFill>
              </a:rPr>
              <a:t>T +49 </a:t>
            </a:r>
            <a:r>
              <a:rPr lang="de-DE" b="0" dirty="0">
                <a:solidFill>
                  <a:srgbClr val="464646"/>
                </a:solidFill>
              </a:rPr>
              <a:t>89 28628125</a:t>
            </a:r>
          </a:p>
          <a:p>
            <a:r>
              <a:rPr lang="de-DE" b="0" dirty="0" smtClean="0">
                <a:solidFill>
                  <a:srgbClr val="464646"/>
                </a:solidFill>
              </a:rPr>
              <a:t>stephan.vielmeier@noerr.com</a:t>
            </a:r>
          </a:p>
          <a:p>
            <a:endParaRPr lang="de-DE" b="0" dirty="0">
              <a:solidFill>
                <a:srgbClr val="464646"/>
              </a:solidFill>
            </a:endParaRPr>
          </a:p>
          <a:p>
            <a:r>
              <a:rPr lang="de-DE" b="0" dirty="0" err="1">
                <a:solidFill>
                  <a:srgbClr val="464646"/>
                </a:solidFill>
              </a:rPr>
              <a:t>Noerr</a:t>
            </a:r>
            <a:r>
              <a:rPr lang="de-DE" b="0" dirty="0">
                <a:solidFill>
                  <a:srgbClr val="464646"/>
                </a:solidFill>
              </a:rPr>
              <a:t> LLP</a:t>
            </a:r>
          </a:p>
          <a:p>
            <a:r>
              <a:rPr lang="de-DE" b="0" dirty="0" err="1">
                <a:solidFill>
                  <a:srgbClr val="464646"/>
                </a:solidFill>
              </a:rPr>
              <a:t>Brienner</a:t>
            </a:r>
            <a:r>
              <a:rPr lang="de-DE" b="0" dirty="0">
                <a:solidFill>
                  <a:srgbClr val="464646"/>
                </a:solidFill>
              </a:rPr>
              <a:t> Straße 28</a:t>
            </a:r>
          </a:p>
          <a:p>
            <a:r>
              <a:rPr lang="de-DE" b="0" dirty="0">
                <a:solidFill>
                  <a:srgbClr val="464646"/>
                </a:solidFill>
              </a:rPr>
              <a:t>80333 München</a:t>
            </a:r>
          </a:p>
          <a:p>
            <a:endParaRPr lang="de-DE" dirty="0"/>
          </a:p>
        </p:txBody>
      </p:sp>
      <p:pic>
        <p:nvPicPr>
          <p:cNvPr id="4" name="Picture 3"/>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35600" y="1285200"/>
            <a:ext cx="1602000" cy="19260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00" y="1285200"/>
            <a:ext cx="1602000" cy="1926000"/>
          </a:xfrm>
          <a:prstGeom prst="rect">
            <a:avLst/>
          </a:prstGeom>
        </p:spPr>
      </p:pic>
    </p:spTree>
    <p:extLst>
      <p:ext uri="{BB962C8B-B14F-4D97-AF65-F5344CB8AC3E}">
        <p14:creationId xmlns:p14="http://schemas.microsoft.com/office/powerpoint/2010/main" val="536899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Vielen dank für ihre Aufmerksamkeit!</a:t>
            </a:r>
            <a:endParaRPr lang="de-DE" dirty="0"/>
          </a:p>
        </p:txBody>
      </p:sp>
    </p:spTree>
    <p:extLst>
      <p:ext uri="{BB962C8B-B14F-4D97-AF65-F5344CB8AC3E}">
        <p14:creationId xmlns:p14="http://schemas.microsoft.com/office/powerpoint/2010/main" val="183573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de-DE" smtClean="0"/>
              <a:t>Führende europäische Wirtschaftskanzlei </a:t>
            </a:r>
          </a:p>
        </p:txBody>
      </p:sp>
      <p:sp>
        <p:nvSpPr>
          <p:cNvPr id="17410" name="Content Placeholder 2"/>
          <p:cNvSpPr>
            <a:spLocks noGrp="1"/>
          </p:cNvSpPr>
          <p:nvPr>
            <p:ph idx="1"/>
          </p:nvPr>
        </p:nvSpPr>
        <p:spPr>
          <a:xfrm>
            <a:off x="384175" y="1192213"/>
            <a:ext cx="3827785" cy="4981301"/>
          </a:xfrm>
        </p:spPr>
        <p:txBody>
          <a:bodyPr/>
          <a:lstStyle/>
          <a:p>
            <a:r>
              <a:rPr lang="de-DE" sz="1600" dirty="0"/>
              <a:t>Eine der führenden europäischen Wirtschaftskanzleien mit </a:t>
            </a:r>
            <a:r>
              <a:rPr lang="de-DE" sz="1600" dirty="0" smtClean="0"/>
              <a:t>über</a:t>
            </a:r>
            <a:br>
              <a:rPr lang="de-DE" sz="1600" dirty="0" smtClean="0"/>
            </a:br>
            <a:r>
              <a:rPr lang="de-DE" sz="1600" dirty="0" smtClean="0"/>
              <a:t>500 Beratern in </a:t>
            </a:r>
            <a:r>
              <a:rPr lang="de-DE" sz="1600" dirty="0"/>
              <a:t>Deutschland, </a:t>
            </a:r>
            <a:r>
              <a:rPr lang="de-DE" sz="1600" dirty="0" smtClean="0"/>
              <a:t/>
            </a:r>
            <a:br>
              <a:rPr lang="de-DE" sz="1600" dirty="0" smtClean="0"/>
            </a:br>
            <a:r>
              <a:rPr lang="de-DE" sz="1600" dirty="0" smtClean="0"/>
              <a:t>Europa und </a:t>
            </a:r>
            <a:r>
              <a:rPr lang="de-DE" sz="1600" dirty="0"/>
              <a:t>den USA.</a:t>
            </a:r>
          </a:p>
          <a:p>
            <a:r>
              <a:rPr lang="de-DE" sz="1600" dirty="0"/>
              <a:t>Echter Mehrwert für Mandanten </a:t>
            </a:r>
            <a:r>
              <a:rPr lang="de-DE" sz="1600" dirty="0" smtClean="0"/>
              <a:t/>
            </a:r>
            <a:br>
              <a:rPr lang="de-DE" sz="1600" dirty="0" smtClean="0"/>
            </a:br>
            <a:r>
              <a:rPr lang="de-DE" sz="1600" dirty="0" smtClean="0"/>
              <a:t>durch </a:t>
            </a:r>
            <a:r>
              <a:rPr lang="de-DE" sz="1600" dirty="0"/>
              <a:t>Lösungen für komplexe </a:t>
            </a:r>
            <a:r>
              <a:rPr lang="de-DE" sz="1600" dirty="0" smtClean="0"/>
              <a:t/>
            </a:r>
            <a:br>
              <a:rPr lang="de-DE" sz="1600" dirty="0" smtClean="0"/>
            </a:br>
            <a:r>
              <a:rPr lang="de-DE" sz="1600" dirty="0" smtClean="0"/>
              <a:t>und </a:t>
            </a:r>
            <a:r>
              <a:rPr lang="de-DE" sz="1600" dirty="0"/>
              <a:t>anspruchsvolle rechtliche Fragestellungen.</a:t>
            </a:r>
          </a:p>
          <a:p>
            <a:r>
              <a:rPr lang="de-DE" sz="1600" dirty="0"/>
              <a:t>Verbindung einer breiten fachlichen Exzellenz mit innovativem Denken, internationaler Erfahrung und Industrieexpertise. </a:t>
            </a:r>
          </a:p>
          <a:p>
            <a:r>
              <a:rPr lang="de-DE" sz="1600" dirty="0"/>
              <a:t>Zusammen mit </a:t>
            </a:r>
            <a:r>
              <a:rPr lang="de-DE" sz="1600" dirty="0" smtClean="0"/>
              <a:t>Steuerberatern</a:t>
            </a:r>
            <a:r>
              <a:rPr lang="de-DE" sz="1600" dirty="0"/>
              <a:t>, Wirtschaftsprüfern und </a:t>
            </a:r>
            <a:r>
              <a:rPr lang="de-DE" sz="1600" dirty="0" smtClean="0"/>
              <a:t>Unternehmens-beratern der </a:t>
            </a:r>
            <a:r>
              <a:rPr lang="de-DE" sz="1600" dirty="0" err="1" smtClean="0"/>
              <a:t>Noerr</a:t>
            </a:r>
            <a:r>
              <a:rPr lang="de-DE" sz="1600" dirty="0" smtClean="0"/>
              <a:t> Gruppe nachhaltige </a:t>
            </a:r>
            <a:br>
              <a:rPr lang="de-DE" sz="1600" dirty="0" smtClean="0"/>
            </a:br>
            <a:r>
              <a:rPr lang="de-DE" sz="1600" dirty="0" smtClean="0"/>
              <a:t>und </a:t>
            </a:r>
            <a:r>
              <a:rPr lang="de-DE" sz="1600" dirty="0"/>
              <a:t>wertschaffende Lösungen für Finanzierung und Management.</a:t>
            </a:r>
          </a:p>
        </p:txBody>
      </p:sp>
      <p:sp>
        <p:nvSpPr>
          <p:cNvPr id="4" name="Date Placeholder 3"/>
          <p:cNvSpPr>
            <a:spLocks noGrp="1"/>
          </p:cNvSpPr>
          <p:nvPr>
            <p:ph type="dt" sz="half" idx="14"/>
          </p:nvPr>
        </p:nvSpPr>
        <p:spPr>
          <a:xfrm>
            <a:off x="9137650" y="-6350"/>
            <a:ext cx="0" cy="0"/>
          </a:xfrm>
        </p:spPr>
        <p:txBody>
          <a:bodyPr/>
          <a:lstStyle/>
          <a:p>
            <a:pPr>
              <a:defRPr/>
            </a:pPr>
            <a:fld id="{1878B721-3FBF-4347-846C-1865010A92E8}" type="datetime1">
              <a:rPr lang="de-DE" smtClean="0"/>
              <a:pPr>
                <a:defRPr/>
              </a:pPr>
              <a:t>19.05.2015</a:t>
            </a:fld>
            <a:endParaRPr lang="de-DE"/>
          </a:p>
        </p:txBody>
      </p:sp>
      <p:sp>
        <p:nvSpPr>
          <p:cNvPr id="29" name="TextBox 28"/>
          <p:cNvSpPr txBox="1"/>
          <p:nvPr/>
        </p:nvSpPr>
        <p:spPr>
          <a:xfrm>
            <a:off x="4284462" y="5203981"/>
            <a:ext cx="4680090" cy="495896"/>
          </a:xfrm>
          <a:prstGeom prst="rect">
            <a:avLst/>
          </a:prstGeom>
          <a:noFill/>
        </p:spPr>
        <p:txBody>
          <a:bodyPr wrap="square" lIns="36000" tIns="36000" rIns="36000" bIns="36000" rtlCol="0">
            <a:spAutoFit/>
          </a:bodyPr>
          <a:lstStyle/>
          <a:p>
            <a:pPr algn="dist">
              <a:lnSpc>
                <a:spcPts val="1100"/>
              </a:lnSpc>
              <a:buClr>
                <a:srgbClr val="AF002D"/>
              </a:buClr>
              <a:buSzPct val="70000"/>
            </a:pPr>
            <a:r>
              <a:rPr lang="de-DE" sz="1200" smtClean="0">
                <a:solidFill>
                  <a:schemeClr val="tx2"/>
                </a:solidFill>
                <a:latin typeface="+mn-lt"/>
              </a:rPr>
              <a:t>Alicante – Berlin </a:t>
            </a:r>
            <a:r>
              <a:rPr lang="de-DE" sz="1200">
                <a:solidFill>
                  <a:schemeClr val="tx2"/>
                </a:solidFill>
                <a:latin typeface="+mn-lt"/>
              </a:rPr>
              <a:t>– Bratislava </a:t>
            </a:r>
            <a:r>
              <a:rPr lang="de-DE" sz="1200" smtClean="0">
                <a:solidFill>
                  <a:schemeClr val="tx2"/>
                </a:solidFill>
              </a:rPr>
              <a:t>– Brüssel – </a:t>
            </a:r>
            <a:r>
              <a:rPr lang="de-DE" sz="1200" smtClean="0">
                <a:solidFill>
                  <a:schemeClr val="tx2"/>
                </a:solidFill>
                <a:latin typeface="+mn-lt"/>
              </a:rPr>
              <a:t>Bukarest – </a:t>
            </a:r>
            <a:br>
              <a:rPr lang="de-DE" sz="1200" smtClean="0">
                <a:solidFill>
                  <a:schemeClr val="tx2"/>
                </a:solidFill>
                <a:latin typeface="+mn-lt"/>
              </a:rPr>
            </a:br>
            <a:r>
              <a:rPr lang="de-DE" sz="1200" smtClean="0">
                <a:solidFill>
                  <a:schemeClr val="tx2"/>
                </a:solidFill>
                <a:latin typeface="+mn-lt"/>
              </a:rPr>
              <a:t>Budapest – Dresden </a:t>
            </a:r>
            <a:r>
              <a:rPr lang="de-DE" sz="1200">
                <a:solidFill>
                  <a:schemeClr val="tx2"/>
                </a:solidFill>
                <a:latin typeface="+mn-lt"/>
              </a:rPr>
              <a:t>– </a:t>
            </a:r>
            <a:r>
              <a:rPr lang="de-DE" sz="1200" smtClean="0">
                <a:solidFill>
                  <a:schemeClr val="tx2"/>
                </a:solidFill>
                <a:latin typeface="+mn-lt"/>
              </a:rPr>
              <a:t>Düsseldorf </a:t>
            </a:r>
            <a:r>
              <a:rPr lang="de-DE" sz="1200">
                <a:solidFill>
                  <a:schemeClr val="tx2"/>
                </a:solidFill>
                <a:latin typeface="+mn-lt"/>
              </a:rPr>
              <a:t>– </a:t>
            </a:r>
            <a:r>
              <a:rPr lang="de-DE" sz="1200" smtClean="0">
                <a:solidFill>
                  <a:schemeClr val="tx2"/>
                </a:solidFill>
                <a:latin typeface="+mn-lt"/>
              </a:rPr>
              <a:t>Frankfurt – London – </a:t>
            </a:r>
          </a:p>
          <a:p>
            <a:pPr algn="dist">
              <a:lnSpc>
                <a:spcPts val="1100"/>
              </a:lnSpc>
              <a:buClr>
                <a:srgbClr val="AF002D"/>
              </a:buClr>
              <a:buSzPct val="70000"/>
            </a:pPr>
            <a:r>
              <a:rPr lang="de-DE" sz="1200" smtClean="0">
                <a:solidFill>
                  <a:schemeClr val="tx2"/>
                </a:solidFill>
                <a:latin typeface="+mn-lt"/>
              </a:rPr>
              <a:t>Moskau – München – New York </a:t>
            </a:r>
            <a:r>
              <a:rPr lang="de-DE" sz="1200">
                <a:solidFill>
                  <a:schemeClr val="tx2"/>
                </a:solidFill>
                <a:latin typeface="+mn-lt"/>
              </a:rPr>
              <a:t>– </a:t>
            </a:r>
            <a:r>
              <a:rPr lang="de-DE" sz="1200" smtClean="0">
                <a:solidFill>
                  <a:schemeClr val="tx2"/>
                </a:solidFill>
                <a:latin typeface="+mn-lt"/>
              </a:rPr>
              <a:t>Prag </a:t>
            </a:r>
            <a:r>
              <a:rPr lang="de-DE" sz="1200">
                <a:solidFill>
                  <a:schemeClr val="tx2"/>
                </a:solidFill>
                <a:latin typeface="+mn-lt"/>
              </a:rPr>
              <a:t>– </a:t>
            </a:r>
            <a:r>
              <a:rPr lang="de-DE" sz="1200" smtClean="0">
                <a:solidFill>
                  <a:schemeClr val="tx2"/>
                </a:solidFill>
                <a:latin typeface="+mn-lt"/>
              </a:rPr>
              <a:t>Warschau</a:t>
            </a:r>
          </a:p>
        </p:txBody>
      </p:sp>
      <p:grpSp>
        <p:nvGrpSpPr>
          <p:cNvPr id="17" name="Group 16"/>
          <p:cNvGrpSpPr>
            <a:grpSpLocks noChangeAspect="1"/>
          </p:cNvGrpSpPr>
          <p:nvPr/>
        </p:nvGrpSpPr>
        <p:grpSpPr>
          <a:xfrm>
            <a:off x="4284462" y="1107966"/>
            <a:ext cx="4685600" cy="3960000"/>
            <a:chOff x="2339752" y="1765707"/>
            <a:chExt cx="5040536" cy="4259974"/>
          </a:xfrm>
        </p:grpSpPr>
        <p:grpSp>
          <p:nvGrpSpPr>
            <p:cNvPr id="18" name="Group 17"/>
            <p:cNvGrpSpPr/>
            <p:nvPr/>
          </p:nvGrpSpPr>
          <p:grpSpPr>
            <a:xfrm>
              <a:off x="2339752" y="1765707"/>
              <a:ext cx="720000" cy="799117"/>
              <a:chOff x="2339752" y="1765707"/>
              <a:chExt cx="720000" cy="799117"/>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9103" t="9255" r="12179" b="32291"/>
              <a:stretch/>
            </p:blipFill>
            <p:spPr>
              <a:xfrm>
                <a:off x="2339752" y="1765707"/>
                <a:ext cx="667910" cy="755375"/>
              </a:xfrm>
              <a:prstGeom prst="rect">
                <a:avLst/>
              </a:prstGeom>
              <a:ln>
                <a:noFill/>
              </a:ln>
              <a:effectLst/>
            </p:spPr>
          </p:pic>
          <p:sp>
            <p:nvSpPr>
              <p:cNvPr id="21" name="Oval 20"/>
              <p:cNvSpPr/>
              <p:nvPr/>
            </p:nvSpPr>
            <p:spPr>
              <a:xfrm>
                <a:off x="2547568" y="2078162"/>
                <a:ext cx="108000" cy="108000"/>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600" dirty="0" err="1" smtClean="0"/>
              </a:p>
            </p:txBody>
          </p:sp>
          <p:cxnSp>
            <p:nvCxnSpPr>
              <p:cNvPr id="22" name="Straight Connector 21"/>
              <p:cNvCxnSpPr/>
              <p:nvPr/>
            </p:nvCxnSpPr>
            <p:spPr>
              <a:xfrm>
                <a:off x="3059752" y="1844824"/>
                <a:ext cx="0" cy="72000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9752" y="2557838"/>
                <a:ext cx="720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9698" r="11306"/>
            <a:stretch/>
          </p:blipFill>
          <p:spPr>
            <a:xfrm>
              <a:off x="2379417" y="1855308"/>
              <a:ext cx="5000871" cy="4170373"/>
            </a:xfrm>
            <a:prstGeom prst="rect">
              <a:avLst/>
            </a:prstGeom>
          </p:spPr>
        </p:pic>
      </p:grpSp>
    </p:spTree>
    <p:extLst>
      <p:ext uri="{BB962C8B-B14F-4D97-AF65-F5344CB8AC3E}">
        <p14:creationId xmlns:p14="http://schemas.microsoft.com/office/powerpoint/2010/main" val="146919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de-DE" dirty="0" smtClean="0"/>
              <a:t>Ausgezeichnete Rechtsberatung</a:t>
            </a:r>
            <a:br>
              <a:rPr lang="de-DE" dirty="0" smtClean="0"/>
            </a:br>
            <a:endParaRPr lang="de-DE" dirty="0" smtClean="0"/>
          </a:p>
        </p:txBody>
      </p:sp>
      <p:graphicFrame>
        <p:nvGraphicFramePr>
          <p:cNvPr id="7" name="Table 6"/>
          <p:cNvGraphicFramePr>
            <a:graphicFrameLocks noGrp="1"/>
          </p:cNvGraphicFramePr>
          <p:nvPr>
            <p:extLst>
              <p:ext uri="{D42A27DB-BD31-4B8C-83A1-F6EECF244321}">
                <p14:modId xmlns:p14="http://schemas.microsoft.com/office/powerpoint/2010/main" val="1239635004"/>
              </p:ext>
            </p:extLst>
          </p:nvPr>
        </p:nvGraphicFramePr>
        <p:xfrm>
          <a:off x="394677" y="3781982"/>
          <a:ext cx="8354645" cy="2307600"/>
        </p:xfrm>
        <a:graphic>
          <a:graphicData uri="http://schemas.openxmlformats.org/drawingml/2006/table">
            <a:tbl>
              <a:tblPr firstRow="1" bandRow="1">
                <a:effectLst/>
                <a:tableStyleId>{0660B408-B3CF-4A94-85FC-2B1E0A45F4A2}</a:tableStyleId>
              </a:tblPr>
              <a:tblGrid>
                <a:gridCol w="1898783"/>
                <a:gridCol w="253171"/>
                <a:gridCol w="1898783"/>
                <a:gridCol w="253171"/>
                <a:gridCol w="1898783"/>
                <a:gridCol w="253171"/>
                <a:gridCol w="1898783"/>
              </a:tblGrid>
              <a:tr h="1656326">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de-DE" sz="1300" b="0" i="0" u="none" strike="noStrike" cap="none" normalizeH="0" baseline="0" dirty="0" smtClean="0">
                          <a:ln>
                            <a:noFill/>
                          </a:ln>
                          <a:solidFill>
                            <a:schemeClr val="tx2"/>
                          </a:solidFill>
                          <a:effectLst/>
                          <a:latin typeface="Calibri" pitchFamily="34" charset="0"/>
                          <a:cs typeface="Arial" charset="0"/>
                        </a:rPr>
                        <a:t>Client Service</a:t>
                      </a:r>
                    </a:p>
                    <a:p>
                      <a:pPr marL="0" marR="0" lvl="0" indent="0" algn="l" defTabSz="914400" rtl="0" eaLnBrk="1" fontAlgn="base" latinLnBrk="0" hangingPunct="1">
                        <a:lnSpc>
                          <a:spcPts val="1400"/>
                        </a:lnSpc>
                        <a:spcBef>
                          <a:spcPct val="0"/>
                        </a:spcBef>
                        <a:spcAft>
                          <a:spcPct val="0"/>
                        </a:spcAft>
                        <a:buClrTx/>
                        <a:buSzTx/>
                        <a:buFontTx/>
                        <a:buNone/>
                        <a:tabLst/>
                      </a:pPr>
                      <a:r>
                        <a:rPr kumimoji="0" lang="de-DE" sz="1300" b="0" i="0" u="none" strike="noStrike" cap="none" normalizeH="0" baseline="0" dirty="0" smtClean="0">
                          <a:ln>
                            <a:noFill/>
                          </a:ln>
                          <a:solidFill>
                            <a:schemeClr val="tx2"/>
                          </a:solidFill>
                          <a:effectLst/>
                          <a:latin typeface="Calibri" pitchFamily="34" charset="0"/>
                          <a:cs typeface="Arial" charset="0"/>
                        </a:rPr>
                        <a:t>Law Firm </a:t>
                      </a:r>
                      <a:r>
                        <a:rPr kumimoji="0" lang="de-DE" sz="1300" b="0" i="0" u="none" strike="noStrike" cap="none" normalizeH="0" baseline="0" dirty="0" err="1" smtClean="0">
                          <a:ln>
                            <a:noFill/>
                          </a:ln>
                          <a:solidFill>
                            <a:schemeClr val="tx2"/>
                          </a:solidFill>
                          <a:effectLst/>
                          <a:latin typeface="Calibri" pitchFamily="34" charset="0"/>
                          <a:cs typeface="Arial" charset="0"/>
                        </a:rPr>
                        <a:t>of</a:t>
                      </a:r>
                      <a:r>
                        <a:rPr kumimoji="0" lang="de-DE" sz="1300" b="0" i="0" u="none" strike="noStrike" cap="none" normalizeH="0" baseline="0" dirty="0" smtClean="0">
                          <a:ln>
                            <a:noFill/>
                          </a:ln>
                          <a:solidFill>
                            <a:schemeClr val="tx2"/>
                          </a:solidFill>
                          <a:effectLst/>
                          <a:latin typeface="Calibri" pitchFamily="34" charset="0"/>
                          <a:cs typeface="Arial" charset="0"/>
                        </a:rPr>
                        <a:t> </a:t>
                      </a:r>
                      <a:r>
                        <a:rPr kumimoji="0" lang="de-DE" sz="1300" b="0" i="0" u="none" strike="noStrike" cap="none" normalizeH="0" baseline="0" dirty="0" err="1" smtClean="0">
                          <a:ln>
                            <a:noFill/>
                          </a:ln>
                          <a:solidFill>
                            <a:schemeClr val="tx2"/>
                          </a:solidFill>
                          <a:effectLst/>
                          <a:latin typeface="Calibri" pitchFamily="34" charset="0"/>
                          <a:cs typeface="Arial" charset="0"/>
                        </a:rPr>
                        <a:t>the</a:t>
                      </a:r>
                      <a:r>
                        <a:rPr kumimoji="0" lang="de-DE" sz="1300" b="0" i="0" u="none" strike="noStrike" cap="none" normalizeH="0" baseline="0" dirty="0" smtClean="0">
                          <a:ln>
                            <a:noFill/>
                          </a:ln>
                          <a:solidFill>
                            <a:schemeClr val="tx2"/>
                          </a:solidFill>
                          <a:effectLst/>
                          <a:latin typeface="Calibri" pitchFamily="34" charset="0"/>
                          <a:cs typeface="Arial" charset="0"/>
                        </a:rPr>
                        <a:t> Year</a:t>
                      </a: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de-DE" sz="1600" b="0" dirty="0">
                        <a:ln>
                          <a:noFill/>
                        </a:ln>
                        <a:solidFill>
                          <a:schemeClr val="bg2"/>
                        </a:solidFill>
                      </a:endParaRPr>
                    </a:p>
                  </a:txBody>
                  <a:tcPr marT="10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de-DE" sz="1300" b="0" i="0" u="none" strike="noStrike" cap="none" normalizeH="0" baseline="0" dirty="0" smtClean="0">
                          <a:ln>
                            <a:noFill/>
                          </a:ln>
                          <a:solidFill>
                            <a:schemeClr val="tx2"/>
                          </a:solidFill>
                          <a:effectLst/>
                          <a:latin typeface="Calibri" pitchFamily="34" charset="0"/>
                          <a:cs typeface="Arial" charset="0"/>
                        </a:rPr>
                        <a:t>ILO Client Choice Award</a:t>
                      </a:r>
                    </a:p>
                  </a:txBody>
                  <a:tcPr marT="10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endParaRPr lang="de-DE" sz="1400" b="0" dirty="0" smtClean="0">
                        <a:ln>
                          <a:noFill/>
                        </a:ln>
                        <a:solidFill>
                          <a:schemeClr val="tx1"/>
                        </a:solidFill>
                      </a:endParaRPr>
                    </a:p>
                  </a:txBody>
                  <a:tcPr marT="10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762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nSpc>
                          <a:spcPts val="1400"/>
                        </a:lnSpc>
                      </a:pPr>
                      <a:r>
                        <a:rPr lang="de-DE" sz="1300" b="0" dirty="0" smtClean="0">
                          <a:ln>
                            <a:noFill/>
                          </a:ln>
                          <a:solidFill>
                            <a:schemeClr val="tx2"/>
                          </a:solidFill>
                        </a:rPr>
                        <a:t>Kanzlei</a:t>
                      </a:r>
                      <a:r>
                        <a:rPr lang="de-DE" sz="1300" b="0" baseline="0" dirty="0" smtClean="0">
                          <a:ln>
                            <a:noFill/>
                          </a:ln>
                          <a:solidFill>
                            <a:schemeClr val="tx2"/>
                          </a:solidFill>
                        </a:rPr>
                        <a:t> des Jahres </a:t>
                      </a:r>
                      <a:br>
                        <a:rPr lang="de-DE" sz="1300" b="0" baseline="0" dirty="0" smtClean="0">
                          <a:ln>
                            <a:noFill/>
                          </a:ln>
                          <a:solidFill>
                            <a:schemeClr val="tx2"/>
                          </a:solidFill>
                        </a:rPr>
                      </a:br>
                      <a:r>
                        <a:rPr lang="de-DE" sz="1300" b="0" baseline="0" dirty="0" smtClean="0">
                          <a:ln>
                            <a:noFill/>
                          </a:ln>
                          <a:solidFill>
                            <a:schemeClr val="tx2"/>
                          </a:solidFill>
                        </a:rPr>
                        <a:t>für Bank- &amp; Finanzrecht, Restrukturierung/ Sanierung sowie Vertrieb, Handel &amp; Logistik</a:t>
                      </a:r>
                      <a:endParaRPr lang="de-DE" sz="1300" b="0" dirty="0" smtClean="0">
                        <a:ln>
                          <a:noFill/>
                        </a:ln>
                        <a:solidFill>
                          <a:schemeClr val="tx2"/>
                        </a:solidFill>
                      </a:endParaRPr>
                    </a:p>
                  </a:txBody>
                  <a:tcPr marT="10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endParaRPr lang="de-DE" sz="1400" b="0" dirty="0" smtClean="0">
                        <a:ln>
                          <a:noFill/>
                        </a:ln>
                        <a:solidFill>
                          <a:schemeClr val="tx1"/>
                        </a:solidFill>
                      </a:endParaRPr>
                    </a:p>
                  </a:txBody>
                  <a:tcPr marT="10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400"/>
                        </a:lnSpc>
                      </a:pPr>
                      <a:r>
                        <a:rPr lang="de-DE" sz="1300" b="0" dirty="0" smtClean="0">
                          <a:ln>
                            <a:noFill/>
                          </a:ln>
                          <a:solidFill>
                            <a:schemeClr val="tx2"/>
                          </a:solidFill>
                        </a:rPr>
                        <a:t>Most Innovative German Law Firm</a:t>
                      </a:r>
                    </a:p>
                  </a:txBody>
                  <a:tcPr marT="108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r>
              <a:tr h="651274">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1" i="0" u="none" strike="noStrike" cap="none" normalizeH="0" baseline="0" dirty="0" smtClean="0">
                        <a:ln>
                          <a:noFill/>
                        </a:ln>
                        <a:solidFill>
                          <a:schemeClr val="tx2"/>
                        </a:solidFill>
                        <a:effectLst/>
                        <a:latin typeface="Calibri" pitchFamily="34" charset="0"/>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de-DE" sz="1200" b="0" i="0" u="none" strike="noStrike" cap="none" normalizeH="0" baseline="0" dirty="0" smtClean="0">
                          <a:ln>
                            <a:noFill/>
                          </a:ln>
                          <a:solidFill>
                            <a:srgbClr val="4D4D4D"/>
                          </a:solidFill>
                          <a:effectLst/>
                          <a:latin typeface="Calibri" pitchFamily="34" charset="0"/>
                          <a:cs typeface="Arial" charset="0"/>
                        </a:rPr>
                        <a:t>Chambers Europe Awards 2012 – 2010</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200"/>
                        </a:lnSpc>
                      </a:pPr>
                      <a:endParaRPr lang="de-DE" sz="1600" dirty="0">
                        <a:ln>
                          <a:noFill/>
                        </a:ln>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200"/>
                        </a:lnSpc>
                      </a:pPr>
                      <a:endParaRPr lang="de-DE" sz="1200" b="1" dirty="0" smtClean="0">
                        <a:ln>
                          <a:noFill/>
                        </a:ln>
                        <a:solidFill>
                          <a:schemeClr val="tx2"/>
                        </a:solidFill>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de-DE" sz="1200" b="0" i="0" u="none" strike="noStrike" cap="none" normalizeH="0" baseline="0" dirty="0" smtClean="0">
                          <a:ln>
                            <a:noFill/>
                          </a:ln>
                          <a:solidFill>
                            <a:srgbClr val="4D4D4D"/>
                          </a:solidFill>
                          <a:effectLst/>
                          <a:latin typeface="Calibri" pitchFamily="34" charset="0"/>
                          <a:cs typeface="Arial" charset="0"/>
                        </a:rPr>
                        <a:t>International Law Office 2012 – 2011 – 2007</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200"/>
                        </a:lnSpc>
                      </a:pPr>
                      <a:endParaRPr lang="de-DE" sz="1200" dirty="0" smtClean="0">
                        <a:ln>
                          <a:noFill/>
                        </a:ln>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fontAlgn="base">
                        <a:lnSpc>
                          <a:spcPts val="1200"/>
                        </a:lnSpc>
                        <a:spcBef>
                          <a:spcPct val="0"/>
                        </a:spcBef>
                        <a:spcAft>
                          <a:spcPct val="0"/>
                        </a:spcAft>
                      </a:pPr>
                      <a:r>
                        <a:rPr lang="de-DE" sz="1200" dirty="0" smtClean="0">
                          <a:solidFill>
                            <a:srgbClr val="4D4D4D"/>
                          </a:solidFill>
                        </a:rPr>
                        <a:t>JUVE Awards 2012</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200"/>
                        </a:lnSpc>
                      </a:pPr>
                      <a:endParaRPr lang="de-DE" sz="1200" dirty="0" smtClean="0">
                        <a:ln>
                          <a:noFill/>
                        </a:ln>
                        <a:solidFill>
                          <a:schemeClr val="tx1"/>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200"/>
                        </a:lnSpc>
                      </a:pPr>
                      <a:endParaRPr lang="de-DE" sz="1200" b="1" dirty="0" smtClean="0">
                        <a:ln>
                          <a:noFill/>
                        </a:ln>
                        <a:solidFill>
                          <a:schemeClr val="tx2"/>
                        </a:solidFill>
                      </a:endParaRPr>
                    </a:p>
                    <a:p>
                      <a:pPr fontAlgn="base">
                        <a:lnSpc>
                          <a:spcPts val="1200"/>
                        </a:lnSpc>
                        <a:spcBef>
                          <a:spcPct val="0"/>
                        </a:spcBef>
                        <a:spcAft>
                          <a:spcPct val="0"/>
                        </a:spcAft>
                      </a:pPr>
                      <a:r>
                        <a:rPr lang="de-DE" sz="1200" dirty="0" smtClean="0">
                          <a:solidFill>
                            <a:srgbClr val="4D4D4D"/>
                          </a:solidFill>
                        </a:rPr>
                        <a:t>FT Innovative </a:t>
                      </a:r>
                      <a:r>
                        <a:rPr lang="de-DE" sz="1200" dirty="0" err="1" smtClean="0">
                          <a:solidFill>
                            <a:srgbClr val="4D4D4D"/>
                          </a:solidFill>
                        </a:rPr>
                        <a:t>Lawyers</a:t>
                      </a:r>
                      <a:r>
                        <a:rPr lang="de-DE" sz="1200" dirty="0" smtClean="0">
                          <a:solidFill>
                            <a:srgbClr val="4D4D4D"/>
                          </a:solidFill>
                        </a:rPr>
                        <a:t/>
                      </a:r>
                      <a:br>
                        <a:rPr lang="de-DE" sz="1200" dirty="0" smtClean="0">
                          <a:solidFill>
                            <a:srgbClr val="4D4D4D"/>
                          </a:solidFill>
                        </a:rPr>
                      </a:br>
                      <a:r>
                        <a:rPr lang="de-DE" sz="1200" dirty="0" smtClean="0">
                          <a:solidFill>
                            <a:srgbClr val="4D4D4D"/>
                          </a:solidFill>
                        </a:rPr>
                        <a:t>2012</a:t>
                      </a:r>
                      <a:r>
                        <a:rPr lang="de-DE" sz="1200" baseline="0" dirty="0" smtClean="0">
                          <a:solidFill>
                            <a:srgbClr val="4D4D4D"/>
                          </a:solidFill>
                        </a:rPr>
                        <a:t> – 2011 – 2009 – 2008 </a:t>
                      </a:r>
                      <a:endParaRPr lang="de-DE" sz="1200" dirty="0" smtClean="0">
                        <a:solidFill>
                          <a:srgbClr val="4D4D4D"/>
                        </a:solidFill>
                      </a:endParaRP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cxnSp>
        <p:nvCxnSpPr>
          <p:cNvPr id="9" name="Straight Connector 8"/>
          <p:cNvCxnSpPr/>
          <p:nvPr/>
        </p:nvCxnSpPr>
        <p:spPr>
          <a:xfrm>
            <a:off x="468313" y="4508500"/>
            <a:ext cx="172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27313" y="4508500"/>
            <a:ext cx="17287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87900" y="5047860"/>
            <a:ext cx="17287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48488" y="4508500"/>
            <a:ext cx="172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8513" name="Group 81"/>
          <p:cNvGraphicFramePr>
            <a:graphicFrameLocks noGrp="1"/>
          </p:cNvGraphicFramePr>
          <p:nvPr>
            <p:extLst>
              <p:ext uri="{D42A27DB-BD31-4B8C-83A1-F6EECF244321}">
                <p14:modId xmlns:p14="http://schemas.microsoft.com/office/powerpoint/2010/main" val="447238910"/>
              </p:ext>
            </p:extLst>
          </p:nvPr>
        </p:nvGraphicFramePr>
        <p:xfrm>
          <a:off x="393700" y="1196975"/>
          <a:ext cx="8355013" cy="2306638"/>
        </p:xfrm>
        <a:graphic>
          <a:graphicData uri="http://schemas.openxmlformats.org/drawingml/2006/table">
            <a:tbl>
              <a:tblPr/>
              <a:tblGrid>
                <a:gridCol w="1898650"/>
                <a:gridCol w="254000"/>
                <a:gridCol w="1898650"/>
                <a:gridCol w="252413"/>
                <a:gridCol w="1898650"/>
                <a:gridCol w="254000"/>
                <a:gridCol w="1898650"/>
              </a:tblGrid>
              <a:tr h="7794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err="1" smtClean="0">
                          <a:ln>
                            <a:noFill/>
                          </a:ln>
                          <a:solidFill>
                            <a:schemeClr val="tx2"/>
                          </a:solidFill>
                          <a:effectLst/>
                          <a:latin typeface="Calibri" pitchFamily="34" charset="0"/>
                          <a:cs typeface="Arial" charset="0"/>
                        </a:rPr>
                        <a:t>Kanzlei</a:t>
                      </a:r>
                      <a:r>
                        <a:rPr kumimoji="0" lang="en-US" sz="1300" b="0" i="0" u="none" strike="noStrike" cap="none" normalizeH="0" baseline="0" dirty="0" smtClean="0">
                          <a:ln>
                            <a:noFill/>
                          </a:ln>
                          <a:solidFill>
                            <a:schemeClr val="tx2"/>
                          </a:solidFill>
                          <a:effectLst/>
                          <a:latin typeface="Calibri" pitchFamily="34" charset="0"/>
                          <a:cs typeface="Arial" charset="0"/>
                        </a:rPr>
                        <a:t> des </a:t>
                      </a:r>
                      <a:r>
                        <a:rPr kumimoji="0" lang="en-US" sz="1300" b="0" i="0" u="none" strike="noStrike" cap="none" normalizeH="0" baseline="0" dirty="0" err="1" smtClean="0">
                          <a:ln>
                            <a:noFill/>
                          </a:ln>
                          <a:solidFill>
                            <a:schemeClr val="tx2"/>
                          </a:solidFill>
                          <a:effectLst/>
                          <a:latin typeface="Calibri" pitchFamily="34" charset="0"/>
                          <a:cs typeface="Arial" charset="0"/>
                        </a:rPr>
                        <a:t>Jahres</a:t>
                      </a:r>
                      <a:r>
                        <a:rPr kumimoji="0" lang="en-US" sz="1300" b="0" i="0" u="none" strike="noStrike" cap="none" normalizeH="0" baseline="0" dirty="0" smtClean="0">
                          <a:ln>
                            <a:noFill/>
                          </a:ln>
                          <a:solidFill>
                            <a:schemeClr val="tx2"/>
                          </a:solidFill>
                          <a:effectLst/>
                          <a:latin typeface="Calibri" pitchFamily="34" charset="0"/>
                          <a:cs typeface="Arial" charset="0"/>
                        </a:rPr>
                        <a:t> </a:t>
                      </a:r>
                      <a:r>
                        <a:rPr kumimoji="0" lang="en-US" sz="1300" b="0" i="0" u="none" strike="noStrike" cap="none" normalizeH="0" baseline="0" dirty="0" err="1" smtClean="0">
                          <a:ln>
                            <a:noFill/>
                          </a:ln>
                          <a:solidFill>
                            <a:schemeClr val="tx2"/>
                          </a:solidFill>
                          <a:effectLst/>
                          <a:latin typeface="Calibri" pitchFamily="34" charset="0"/>
                          <a:cs typeface="Arial" charset="0"/>
                        </a:rPr>
                        <a:t>Kanzlei</a:t>
                      </a:r>
                      <a:r>
                        <a:rPr kumimoji="0" lang="en-US" sz="1300" b="0" i="0" u="none" strike="noStrike" cap="none" normalizeH="0" baseline="0" dirty="0" smtClean="0">
                          <a:ln>
                            <a:noFill/>
                          </a:ln>
                          <a:solidFill>
                            <a:schemeClr val="tx2"/>
                          </a:solidFill>
                          <a:effectLst/>
                          <a:latin typeface="Calibri" pitchFamily="34" charset="0"/>
                          <a:cs typeface="Arial" charset="0"/>
                        </a:rPr>
                        <a:t> des </a:t>
                      </a:r>
                      <a:r>
                        <a:rPr kumimoji="0" lang="en-US" sz="1300" b="0" i="0" u="none" strike="noStrike" cap="none" normalizeH="0" baseline="0" dirty="0" err="1" smtClean="0">
                          <a:ln>
                            <a:noFill/>
                          </a:ln>
                          <a:solidFill>
                            <a:schemeClr val="tx2"/>
                          </a:solidFill>
                          <a:effectLst/>
                          <a:latin typeface="Calibri" pitchFamily="34" charset="0"/>
                          <a:cs typeface="Arial" charset="0"/>
                        </a:rPr>
                        <a:t>Jahres</a:t>
                      </a:r>
                      <a:r>
                        <a:rPr kumimoji="0" lang="en-US" sz="1300" b="0" i="0" u="none" strike="noStrike" cap="none" normalizeH="0" baseline="0" dirty="0" smtClean="0">
                          <a:ln>
                            <a:noFill/>
                          </a:ln>
                          <a:solidFill>
                            <a:schemeClr val="tx2"/>
                          </a:solidFill>
                          <a:effectLst/>
                          <a:latin typeface="Calibri" pitchFamily="34" charset="0"/>
                          <a:cs typeface="Arial" charset="0"/>
                        </a:rPr>
                        <a:t> </a:t>
                      </a:r>
                      <a:r>
                        <a:rPr kumimoji="0" lang="en-US" sz="1300" b="0" i="0" u="none" strike="noStrike" cap="none" normalizeH="0" baseline="0" dirty="0" err="1" smtClean="0">
                          <a:ln>
                            <a:noFill/>
                          </a:ln>
                          <a:solidFill>
                            <a:schemeClr val="tx2"/>
                          </a:solidFill>
                          <a:effectLst/>
                          <a:latin typeface="Calibri" pitchFamily="34" charset="0"/>
                          <a:cs typeface="Arial" charset="0"/>
                        </a:rPr>
                        <a:t>für</a:t>
                      </a:r>
                      <a:r>
                        <a:rPr kumimoji="0" lang="en-US" sz="1300" b="0" i="0" u="none" strike="noStrike" cap="none" normalizeH="0" baseline="0" dirty="0" smtClean="0">
                          <a:ln>
                            <a:noFill/>
                          </a:ln>
                          <a:solidFill>
                            <a:schemeClr val="tx2"/>
                          </a:solidFill>
                          <a:effectLst/>
                          <a:latin typeface="Calibri" pitchFamily="34" charset="0"/>
                          <a:cs typeface="Arial" charset="0"/>
                        </a:rPr>
                        <a:t> M&amp;A</a:t>
                      </a:r>
                      <a:endParaRPr kumimoji="0" lang="de-DE" sz="1300" b="0" i="0" u="none" strike="noStrike" cap="none" normalizeH="0" baseline="0" dirty="0" smtClean="0">
                        <a:ln>
                          <a:noFill/>
                        </a:ln>
                        <a:solidFill>
                          <a:schemeClr val="tx2"/>
                        </a:solidFill>
                        <a:effectLst/>
                        <a:latin typeface="Calibri" pitchFamily="34" charset="0"/>
                        <a:cs typeface="Arial" charset="0"/>
                      </a:endParaRP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bg2"/>
                        </a:solidFill>
                        <a:effectLst/>
                        <a:latin typeface="Calibri" pitchFamily="34" charset="0"/>
                        <a:cs typeface="Arial" charset="0"/>
                      </a:endParaRP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US" sz="1300" b="0" i="0" u="none" strike="noStrike" cap="none" normalizeH="0" baseline="0" dirty="0" smtClean="0">
                          <a:ln>
                            <a:noFill/>
                          </a:ln>
                          <a:solidFill>
                            <a:schemeClr val="tx2"/>
                          </a:solidFill>
                          <a:effectLst/>
                          <a:latin typeface="Calibri" pitchFamily="34" charset="0"/>
                          <a:cs typeface="Arial" charset="0"/>
                        </a:rPr>
                        <a:t>International Firm of the Year 2014</a:t>
                      </a:r>
                      <a:endParaRPr kumimoji="0" lang="de-DE" sz="1300" b="0" i="0" u="none" strike="noStrike" cap="none" normalizeH="0" baseline="0" dirty="0" smtClean="0">
                        <a:ln>
                          <a:noFill/>
                        </a:ln>
                        <a:solidFill>
                          <a:schemeClr val="tx2"/>
                        </a:solidFill>
                        <a:effectLst/>
                        <a:latin typeface="Calibri" pitchFamily="34" charset="0"/>
                        <a:cs typeface="Arial" charset="0"/>
                      </a:endParaRP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Calibri" pitchFamily="34" charset="0"/>
                        <a:cs typeface="Arial" charset="0"/>
                      </a:endParaRP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de-DE" sz="1300" b="0" i="0" u="none" strike="noStrike" cap="none" normalizeH="0" baseline="0" dirty="0" smtClean="0">
                          <a:ln>
                            <a:noFill/>
                          </a:ln>
                          <a:solidFill>
                            <a:schemeClr val="tx2"/>
                          </a:solidFill>
                          <a:effectLst/>
                          <a:latin typeface="Calibri" pitchFamily="34" charset="0"/>
                          <a:cs typeface="Arial" charset="0"/>
                        </a:rPr>
                        <a:t>Kanzlei des Jahres für Informationstechnologie</a:t>
                      </a: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Calibri" pitchFamily="34" charset="0"/>
                        <a:cs typeface="Arial" charset="0"/>
                      </a:endParaRP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de-DE" sz="1300" b="0" i="0" u="none" strike="noStrike" cap="none" normalizeH="0" baseline="0" dirty="0" smtClean="0">
                          <a:ln>
                            <a:noFill/>
                          </a:ln>
                          <a:solidFill>
                            <a:schemeClr val="tx2"/>
                          </a:solidFill>
                          <a:effectLst/>
                          <a:latin typeface="Calibri" pitchFamily="34" charset="0"/>
                          <a:cs typeface="Arial" charset="0"/>
                        </a:rPr>
                        <a:t>European Law Firm</a:t>
                      </a:r>
                      <a:br>
                        <a:rPr kumimoji="0" lang="de-DE" sz="1300" b="0" i="0" u="none" strike="noStrike" cap="none" normalizeH="0" baseline="0" dirty="0" smtClean="0">
                          <a:ln>
                            <a:noFill/>
                          </a:ln>
                          <a:solidFill>
                            <a:schemeClr val="tx2"/>
                          </a:solidFill>
                          <a:effectLst/>
                          <a:latin typeface="Calibri" pitchFamily="34" charset="0"/>
                          <a:cs typeface="Arial" charset="0"/>
                        </a:rPr>
                      </a:br>
                      <a:r>
                        <a:rPr kumimoji="0" lang="de-DE" sz="1300" b="0" i="0" u="none" strike="noStrike" cap="none" normalizeH="0" baseline="0" dirty="0" err="1" smtClean="0">
                          <a:ln>
                            <a:noFill/>
                          </a:ln>
                          <a:solidFill>
                            <a:schemeClr val="tx2"/>
                          </a:solidFill>
                          <a:effectLst/>
                          <a:latin typeface="Calibri" pitchFamily="34" charset="0"/>
                          <a:cs typeface="Arial" charset="0"/>
                        </a:rPr>
                        <a:t>of</a:t>
                      </a:r>
                      <a:r>
                        <a:rPr kumimoji="0" lang="de-DE" sz="1300" b="0" i="0" u="none" strike="noStrike" cap="none" normalizeH="0" baseline="0" dirty="0" smtClean="0">
                          <a:ln>
                            <a:noFill/>
                          </a:ln>
                          <a:solidFill>
                            <a:schemeClr val="tx2"/>
                          </a:solidFill>
                          <a:effectLst/>
                          <a:latin typeface="Calibri" pitchFamily="34" charset="0"/>
                          <a:cs typeface="Arial" charset="0"/>
                        </a:rPr>
                        <a:t> </a:t>
                      </a:r>
                      <a:r>
                        <a:rPr kumimoji="0" lang="de-DE" sz="1300" b="0" i="0" u="none" strike="noStrike" cap="none" normalizeH="0" baseline="0" dirty="0" err="1" smtClean="0">
                          <a:ln>
                            <a:noFill/>
                          </a:ln>
                          <a:solidFill>
                            <a:schemeClr val="tx2"/>
                          </a:solidFill>
                          <a:effectLst/>
                          <a:latin typeface="Calibri" pitchFamily="34" charset="0"/>
                          <a:cs typeface="Arial" charset="0"/>
                        </a:rPr>
                        <a:t>the</a:t>
                      </a:r>
                      <a:r>
                        <a:rPr kumimoji="0" lang="de-DE" sz="1300" b="0" i="0" u="none" strike="noStrike" cap="none" normalizeH="0" baseline="0" dirty="0" smtClean="0">
                          <a:ln>
                            <a:noFill/>
                          </a:ln>
                          <a:solidFill>
                            <a:schemeClr val="tx2"/>
                          </a:solidFill>
                          <a:effectLst/>
                          <a:latin typeface="Calibri" pitchFamily="34" charset="0"/>
                          <a:cs typeface="Arial" charset="0"/>
                        </a:rPr>
                        <a:t> Year</a:t>
                      </a:r>
                    </a:p>
                  </a:txBody>
                  <a:tcPr marT="108000"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2"/>
                    </a:solidFill>
                  </a:tcPr>
                </a:tc>
              </a:tr>
              <a:tr h="1527175">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1" i="0" u="none" strike="noStrike" cap="none" normalizeH="0" baseline="0" dirty="0" smtClean="0">
                        <a:ln>
                          <a:noFill/>
                        </a:ln>
                        <a:solidFill>
                          <a:schemeClr val="tx2"/>
                        </a:solidFill>
                        <a:effectLst/>
                        <a:latin typeface="Calibri" pitchFamily="34" charset="0"/>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de-DE" sz="1200" b="0" i="0" u="none" strike="noStrike" cap="none" normalizeH="0" baseline="0" dirty="0" smtClean="0">
                          <a:ln>
                            <a:noFill/>
                          </a:ln>
                          <a:solidFill>
                            <a:srgbClr val="4D4D4D"/>
                          </a:solidFill>
                          <a:effectLst/>
                          <a:latin typeface="Calibri" pitchFamily="34" charset="0"/>
                          <a:cs typeface="Arial" charset="0"/>
                        </a:rPr>
                        <a:t>JUVE Awards 2014</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1" i="0" u="none" strike="noStrike" cap="none" normalizeH="0" baseline="0" dirty="0" smtClean="0">
                        <a:ln>
                          <a:noFill/>
                        </a:ln>
                        <a:solidFill>
                          <a:schemeClr val="tx2"/>
                        </a:solidFill>
                        <a:effectLst/>
                        <a:latin typeface="Calibri" pitchFamily="34" charset="0"/>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de-DE" sz="1200" b="0" i="0" u="none" strike="noStrike" cap="none" normalizeH="0" baseline="0" dirty="0" smtClean="0">
                          <a:ln>
                            <a:noFill/>
                          </a:ln>
                          <a:solidFill>
                            <a:srgbClr val="4D4D4D"/>
                          </a:solidFill>
                          <a:effectLst/>
                          <a:latin typeface="Calibri" pitchFamily="34" charset="0"/>
                          <a:cs typeface="Arial" charset="0"/>
                        </a:rPr>
                        <a:t>Legal Business Awards</a:t>
                      </a:r>
                    </a:p>
                    <a:p>
                      <a:pPr marL="0" marR="0" lvl="0" indent="0" algn="l" defTabSz="914400" rtl="0" eaLnBrk="1" fontAlgn="base" latinLnBrk="0" hangingPunct="1">
                        <a:lnSpc>
                          <a:spcPts val="1200"/>
                        </a:lnSpc>
                        <a:spcBef>
                          <a:spcPct val="0"/>
                        </a:spcBef>
                        <a:spcAft>
                          <a:spcPct val="0"/>
                        </a:spcAft>
                        <a:buClrTx/>
                        <a:buSzTx/>
                        <a:buFontTx/>
                        <a:buNone/>
                        <a:tabLst/>
                      </a:pPr>
                      <a:r>
                        <a:rPr kumimoji="0" lang="de-DE" sz="1200" b="0" i="0" u="none" strike="noStrike" cap="none" normalizeH="0" baseline="0" dirty="0" smtClean="0">
                          <a:ln>
                            <a:noFill/>
                          </a:ln>
                          <a:solidFill>
                            <a:srgbClr val="4D4D4D"/>
                          </a:solidFill>
                          <a:effectLst/>
                          <a:latin typeface="Calibri" pitchFamily="34" charset="0"/>
                          <a:cs typeface="Arial" charset="0"/>
                        </a:rPr>
                        <a:t>2014</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1" i="0" u="none" strike="noStrike" cap="none" normalizeH="0" baseline="0" dirty="0" smtClean="0">
                        <a:ln>
                          <a:noFill/>
                        </a:ln>
                        <a:solidFill>
                          <a:schemeClr val="tx2"/>
                        </a:solidFill>
                        <a:effectLst/>
                        <a:latin typeface="Calibri" pitchFamily="34" charset="0"/>
                        <a:cs typeface="Arial" charset="0"/>
                      </a:endParaRPr>
                    </a:p>
                    <a:p>
                      <a:pPr fontAlgn="base">
                        <a:lnSpc>
                          <a:spcPts val="1200"/>
                        </a:lnSpc>
                        <a:spcBef>
                          <a:spcPct val="0"/>
                        </a:spcBef>
                        <a:spcAft>
                          <a:spcPct val="0"/>
                        </a:spcAft>
                      </a:pPr>
                      <a:r>
                        <a:rPr lang="de-DE" sz="1200" dirty="0" smtClean="0">
                          <a:solidFill>
                            <a:srgbClr val="4D4D4D"/>
                          </a:solidFill>
                        </a:rPr>
                        <a:t>JUVE Awards 2013</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Calibri" pitchFamily="34" charset="0"/>
                        <a:cs typeface="Arial" charset="0"/>
                      </a:endParaRP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de-DE" sz="1200" b="1" i="0" u="none" strike="noStrike" cap="none" normalizeH="0" baseline="0" dirty="0" smtClean="0">
                        <a:ln>
                          <a:noFill/>
                        </a:ln>
                        <a:solidFill>
                          <a:schemeClr val="tx2"/>
                        </a:solidFill>
                        <a:effectLst/>
                        <a:latin typeface="Calibri" pitchFamily="34" charset="0"/>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de-DE" sz="1200" b="0" i="0" u="none" strike="noStrike" cap="none" normalizeH="0" baseline="0" dirty="0" smtClean="0">
                          <a:ln>
                            <a:noFill/>
                          </a:ln>
                          <a:solidFill>
                            <a:srgbClr val="4D4D4D"/>
                          </a:solidFill>
                          <a:effectLst/>
                          <a:latin typeface="Calibri" pitchFamily="34" charset="0"/>
                          <a:cs typeface="Arial" charset="0"/>
                        </a:rPr>
                        <a:t>The </a:t>
                      </a:r>
                      <a:r>
                        <a:rPr kumimoji="0" lang="de-DE" sz="1200" b="0" i="0" u="none" strike="noStrike" cap="none" normalizeH="0" baseline="0" dirty="0" err="1" smtClean="0">
                          <a:ln>
                            <a:noFill/>
                          </a:ln>
                          <a:solidFill>
                            <a:srgbClr val="4D4D4D"/>
                          </a:solidFill>
                          <a:effectLst/>
                          <a:latin typeface="Calibri" pitchFamily="34" charset="0"/>
                          <a:cs typeface="Arial" charset="0"/>
                        </a:rPr>
                        <a:t>Lawyer</a:t>
                      </a:r>
                      <a:r>
                        <a:rPr kumimoji="0" lang="de-DE" sz="1200" b="0" i="0" u="none" strike="noStrike" cap="none" normalizeH="0" baseline="0" dirty="0" smtClean="0">
                          <a:ln>
                            <a:noFill/>
                          </a:ln>
                          <a:solidFill>
                            <a:srgbClr val="4D4D4D"/>
                          </a:solidFill>
                          <a:effectLst/>
                          <a:latin typeface="Calibri" pitchFamily="34" charset="0"/>
                          <a:cs typeface="Arial" charset="0"/>
                        </a:rPr>
                        <a:t> European Awards 2012</a:t>
                      </a:r>
                    </a:p>
                  </a:txBody>
                  <a:tcPr anchor="b"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2"/>
                    </a:solidFill>
                  </a:tcPr>
                </a:tc>
              </a:tr>
            </a:tbl>
          </a:graphicData>
        </a:graphic>
      </p:graphicFrame>
      <p:cxnSp>
        <p:nvCxnSpPr>
          <p:cNvPr id="14" name="Straight Connector 13"/>
          <p:cNvCxnSpPr/>
          <p:nvPr/>
        </p:nvCxnSpPr>
        <p:spPr>
          <a:xfrm>
            <a:off x="468313" y="1916113"/>
            <a:ext cx="172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27313" y="1916113"/>
            <a:ext cx="17287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87900" y="1916113"/>
            <a:ext cx="17287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48488" y="1916113"/>
            <a:ext cx="172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8505" name="Picture 86" descr="ClientChoiceWinnerLogo2012"/>
          <p:cNvPicPr>
            <a:picLocks noChangeAspect="1" noChangeArrowheads="1"/>
          </p:cNvPicPr>
          <p:nvPr/>
        </p:nvPicPr>
        <p:blipFill>
          <a:blip r:embed="rId2"/>
          <a:srcRect/>
          <a:stretch>
            <a:fillRect/>
          </a:stretch>
        </p:blipFill>
        <p:spPr bwMode="auto">
          <a:xfrm>
            <a:off x="2627313" y="4616200"/>
            <a:ext cx="647700" cy="649288"/>
          </a:xfrm>
          <a:prstGeom prst="rect">
            <a:avLst/>
          </a:prstGeom>
          <a:noFill/>
          <a:ln w="9525">
            <a:noFill/>
            <a:miter lim="800000"/>
            <a:headEnd/>
            <a:tailEnd/>
          </a:ln>
        </p:spPr>
      </p:pic>
      <p:pic>
        <p:nvPicPr>
          <p:cNvPr id="18509" name="Picture 3"/>
          <p:cNvPicPr>
            <a:picLocks noChangeAspect="1"/>
          </p:cNvPicPr>
          <p:nvPr/>
        </p:nvPicPr>
        <p:blipFill>
          <a:blip r:embed="rId3"/>
          <a:srcRect/>
          <a:stretch>
            <a:fillRect/>
          </a:stretch>
        </p:blipFill>
        <p:spPr bwMode="auto">
          <a:xfrm>
            <a:off x="4748744" y="5133250"/>
            <a:ext cx="604229" cy="540000"/>
          </a:xfrm>
          <a:prstGeom prst="rect">
            <a:avLst/>
          </a:prstGeom>
          <a:noFill/>
          <a:ln w="9525">
            <a:noFill/>
            <a:miter lim="800000"/>
            <a:headEnd/>
            <a:tailEnd/>
          </a:ln>
        </p:spPr>
      </p:pic>
      <p:pic>
        <p:nvPicPr>
          <p:cNvPr id="18510" name="Picture 4"/>
          <p:cNvPicPr>
            <a:picLocks noChangeAspect="1"/>
          </p:cNvPicPr>
          <p:nvPr/>
        </p:nvPicPr>
        <p:blipFill>
          <a:blip r:embed="rId4"/>
          <a:srcRect/>
          <a:stretch>
            <a:fillRect/>
          </a:stretch>
        </p:blipFill>
        <p:spPr bwMode="auto">
          <a:xfrm>
            <a:off x="6939435" y="4653136"/>
            <a:ext cx="1204913" cy="360362"/>
          </a:xfrm>
          <a:prstGeom prst="rect">
            <a:avLst/>
          </a:prstGeom>
          <a:noFill/>
          <a:ln w="9525">
            <a:noFill/>
            <a:miter lim="800000"/>
            <a:headEnd/>
            <a:tailEnd/>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313" y="2038049"/>
            <a:ext cx="648000" cy="648000"/>
          </a:xfrm>
          <a:prstGeom prst="rect">
            <a:avLst/>
          </a:prstGeom>
        </p:spPr>
      </p:pic>
      <p:pic>
        <p:nvPicPr>
          <p:cNvPr id="23" name="Picture 122" descr="Europe_winner_2012"/>
          <p:cNvPicPr>
            <a:picLocks noChangeAspect="1" noChangeArrowheads="1"/>
          </p:cNvPicPr>
          <p:nvPr/>
        </p:nvPicPr>
        <p:blipFill>
          <a:blip r:embed="rId6"/>
          <a:srcRect/>
          <a:stretch>
            <a:fillRect/>
          </a:stretch>
        </p:blipFill>
        <p:spPr bwMode="auto">
          <a:xfrm>
            <a:off x="468313" y="4621722"/>
            <a:ext cx="614362" cy="655638"/>
          </a:xfrm>
          <a:prstGeom prst="rect">
            <a:avLst/>
          </a:prstGeom>
          <a:noFill/>
          <a:ln w="9525">
            <a:noFill/>
            <a:miter lim="800000"/>
            <a:headEnd/>
            <a:tailEnd/>
          </a:ln>
        </p:spPr>
      </p:pic>
      <p:pic>
        <p:nvPicPr>
          <p:cNvPr id="24" name="Picture 2"/>
          <p:cNvPicPr>
            <a:picLocks noChangeAspect="1"/>
          </p:cNvPicPr>
          <p:nvPr/>
        </p:nvPicPr>
        <p:blipFill>
          <a:blip r:embed="rId7"/>
          <a:srcRect/>
          <a:stretch>
            <a:fillRect/>
          </a:stretch>
        </p:blipFill>
        <p:spPr bwMode="auto">
          <a:xfrm>
            <a:off x="6948264" y="2038048"/>
            <a:ext cx="1135062" cy="576263"/>
          </a:xfrm>
          <a:prstGeom prst="rect">
            <a:avLst/>
          </a:prstGeom>
          <a:noFill/>
          <a:ln w="9525">
            <a:noFill/>
            <a:miter lim="800000"/>
            <a:headEnd/>
            <a:tailEnd/>
          </a:ln>
        </p:spPr>
      </p:pic>
      <p:pic>
        <p:nvPicPr>
          <p:cNvPr id="25" name="Picture 3" descr="M:\Awards &amp; Directories\1. Awards\JUVE Awards\2013\Logos\Awards 2013 Logo Sieger Informationstechnologi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8117" y="2078920"/>
            <a:ext cx="726844"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wards &amp; Directories\1. Awards\JUVE Awards\2014\Logos\Kanzlei des Jahres\Awards 2014 Logo Sieger Kanzlei des Jahr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055" y="2061916"/>
            <a:ext cx="727200" cy="5699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wards &amp; Directories\1. Awards\JUVE Awards\2014\Logos\Kanzlei des Jahres M&amp;A\Awards 2014 Logo Sieger M&amp;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8264" y="2067740"/>
            <a:ext cx="726844" cy="64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756788" y="5135187"/>
            <a:ext cx="1759428" cy="540000"/>
            <a:chOff x="4787900" y="5135187"/>
            <a:chExt cx="1759428" cy="540000"/>
          </a:xfrm>
        </p:grpSpPr>
        <p:pic>
          <p:nvPicPr>
            <p:cNvPr id="18511" name="Picture 5"/>
            <p:cNvPicPr>
              <a:picLocks noChangeAspect="1"/>
            </p:cNvPicPr>
            <p:nvPr/>
          </p:nvPicPr>
          <p:blipFill>
            <a:blip r:embed="rId11"/>
            <a:srcRect/>
            <a:stretch>
              <a:fillRect/>
            </a:stretch>
          </p:blipFill>
          <p:spPr bwMode="auto">
            <a:xfrm>
              <a:off x="5364168" y="5135187"/>
              <a:ext cx="605418" cy="540000"/>
            </a:xfrm>
            <a:prstGeom prst="rect">
              <a:avLst/>
            </a:prstGeom>
            <a:noFill/>
            <a:ln w="9525">
              <a:noFill/>
              <a:miter lim="800000"/>
              <a:headEnd/>
              <a:tailEnd/>
            </a:ln>
          </p:spPr>
        </p:pic>
        <p:pic>
          <p:nvPicPr>
            <p:cNvPr id="1026" name="Picture 2" descr="M:\Awards &amp; Directories\1. Awards\JUVE Awards\2012\Logos\Deutsch\Awards 2012 Logo Sieger Vertrieb Handel Logistik.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1624" y="5135187"/>
              <a:ext cx="605704"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p:cNvPicPr>
            <p:nvPr/>
          </p:nvPicPr>
          <p:blipFill>
            <a:blip r:embed="rId3"/>
            <a:srcRect/>
            <a:stretch>
              <a:fillRect/>
            </a:stretch>
          </p:blipFill>
          <p:spPr bwMode="auto">
            <a:xfrm>
              <a:off x="4787900" y="5135187"/>
              <a:ext cx="604229" cy="540000"/>
            </a:xfrm>
            <a:prstGeom prst="rect">
              <a:avLst/>
            </a:prstGeom>
            <a:noFill/>
            <a:ln w="9525">
              <a:noFill/>
              <a:miter lim="800000"/>
              <a:headEnd/>
              <a:tailEnd/>
            </a:ln>
          </p:spPr>
        </p:pic>
      </p:grpSp>
    </p:spTree>
    <p:extLst>
      <p:ext uri="{BB962C8B-B14F-4D97-AF65-F5344CB8AC3E}">
        <p14:creationId xmlns:p14="http://schemas.microsoft.com/office/powerpoint/2010/main" val="3532551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Noerr</a:t>
            </a:r>
            <a:r>
              <a:rPr lang="en-GB" dirty="0" smtClean="0"/>
              <a:t> Offices &amp; Desks</a:t>
            </a:r>
            <a:endParaRPr lang="en-GB" dirty="0"/>
          </a:p>
        </p:txBody>
      </p:sp>
      <p:grpSp>
        <p:nvGrpSpPr>
          <p:cNvPr id="17" name="Group 16"/>
          <p:cNvGrpSpPr/>
          <p:nvPr/>
        </p:nvGrpSpPr>
        <p:grpSpPr>
          <a:xfrm>
            <a:off x="251520" y="1305040"/>
            <a:ext cx="8758612" cy="5076710"/>
            <a:chOff x="251520" y="1305040"/>
            <a:chExt cx="8758612" cy="5076710"/>
          </a:xfrm>
        </p:grpSpPr>
        <p:grpSp>
          <p:nvGrpSpPr>
            <p:cNvPr id="4" name="Group 3"/>
            <p:cNvGrpSpPr/>
            <p:nvPr/>
          </p:nvGrpSpPr>
          <p:grpSpPr>
            <a:xfrm>
              <a:off x="3453716" y="5446875"/>
              <a:ext cx="2304000" cy="927409"/>
              <a:chOff x="3453716" y="5446875"/>
              <a:chExt cx="2304000" cy="927409"/>
            </a:xfrm>
          </p:grpSpPr>
          <p:grpSp>
            <p:nvGrpSpPr>
              <p:cNvPr id="14" name="Gruppieren 13"/>
              <p:cNvGrpSpPr/>
              <p:nvPr/>
            </p:nvGrpSpPr>
            <p:grpSpPr>
              <a:xfrm>
                <a:off x="3453716" y="5446875"/>
                <a:ext cx="2304000" cy="280988"/>
                <a:chOff x="3580697" y="5373277"/>
                <a:chExt cx="2304000" cy="280988"/>
              </a:xfrm>
            </p:grpSpPr>
            <p:sp>
              <p:nvSpPr>
                <p:cNvPr id="78975" name="Rectangle 127"/>
                <p:cNvSpPr>
                  <a:spLocks noChangeArrowheads="1"/>
                </p:cNvSpPr>
                <p:nvPr/>
              </p:nvSpPr>
              <p:spPr bwMode="gray">
                <a:xfrm>
                  <a:off x="3580697" y="5373277"/>
                  <a:ext cx="2304000" cy="280988"/>
                </a:xfrm>
                <a:prstGeom prst="rect">
                  <a:avLst/>
                </a:prstGeom>
                <a:solidFill>
                  <a:schemeClr val="accent1">
                    <a:lumMod val="40000"/>
                    <a:lumOff val="60000"/>
                  </a:schemeClr>
                </a:solidFill>
                <a:ln w="9525" algn="ctr">
                  <a:noFill/>
                  <a:miter lim="800000"/>
                  <a:headEnd/>
                  <a:tailEnd/>
                </a:ln>
                <a:effectLst/>
                <a:extLst/>
              </p:spPr>
              <p:txBody>
                <a:bodyPr lIns="1080000" tIns="91408" rIns="53982" bIns="91408" anchor="ctr"/>
                <a:lstStyle/>
                <a:p>
                  <a:pPr defTabSz="180975">
                    <a:lnSpc>
                      <a:spcPct val="110000"/>
                    </a:lnSpc>
                  </a:pPr>
                  <a:r>
                    <a:rPr lang="de-DE" sz="1200" dirty="0" err="1">
                      <a:ea typeface="MS PGothic" pitchFamily="34" charset="-128"/>
                      <a:cs typeface="Arial" charset="0"/>
                    </a:rPr>
                    <a:t>Noerr</a:t>
                  </a:r>
                  <a:r>
                    <a:rPr lang="de-DE" sz="1200" dirty="0">
                      <a:ea typeface="MS PGothic" pitchFamily="34" charset="-128"/>
                      <a:cs typeface="Arial" charset="0"/>
                    </a:rPr>
                    <a:t> </a:t>
                  </a:r>
                  <a:r>
                    <a:rPr lang="de-DE" sz="1200" dirty="0" err="1">
                      <a:ea typeface="MS PGothic" pitchFamily="34" charset="-128"/>
                      <a:cs typeface="Arial" charset="0"/>
                    </a:rPr>
                    <a:t>Brazil</a:t>
                  </a:r>
                  <a:r>
                    <a:rPr lang="de-DE" sz="1200" dirty="0">
                      <a:ea typeface="MS PGothic" pitchFamily="34" charset="-128"/>
                      <a:cs typeface="Arial" charset="0"/>
                    </a:rPr>
                    <a:t> Desk</a:t>
                  </a:r>
                </a:p>
              </p:txBody>
            </p:sp>
            <p:pic>
              <p:nvPicPr>
                <p:cNvPr id="104" name="Picture 18" descr="© INSCALE GmbH, 28.06.2010"/>
                <p:cNvPicPr preferRelativeResize="0">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80697" y="5373371"/>
                  <a:ext cx="444148" cy="280800"/>
                </a:xfrm>
                <a:prstGeom prst="rect">
                  <a:avLst/>
                </a:prstGeom>
                <a:noFill/>
                <a:ln w="63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 name="Group 7"/>
              <p:cNvGrpSpPr/>
              <p:nvPr/>
            </p:nvGrpSpPr>
            <p:grpSpPr>
              <a:xfrm>
                <a:off x="3453716" y="5770085"/>
                <a:ext cx="2304000" cy="280988"/>
                <a:chOff x="3124199" y="6093918"/>
                <a:chExt cx="2304000" cy="280988"/>
              </a:xfrm>
            </p:grpSpPr>
            <p:sp>
              <p:nvSpPr>
                <p:cNvPr id="78976" name="Rectangle 128"/>
                <p:cNvSpPr>
                  <a:spLocks noChangeArrowheads="1"/>
                </p:cNvSpPr>
                <p:nvPr/>
              </p:nvSpPr>
              <p:spPr bwMode="gray">
                <a:xfrm>
                  <a:off x="3124199" y="6093918"/>
                  <a:ext cx="2304000" cy="280988"/>
                </a:xfrm>
                <a:prstGeom prst="rect">
                  <a:avLst/>
                </a:prstGeom>
                <a:solidFill>
                  <a:srgbClr val="E6E6E6"/>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0" tIns="91408" rIns="54000" bIns="91408" anchor="ctr"/>
                <a:lstStyle/>
                <a:p>
                  <a:pPr>
                    <a:lnSpc>
                      <a:spcPct val="110000"/>
                    </a:lnSpc>
                    <a:spcAft>
                      <a:spcPct val="20000"/>
                    </a:spcAft>
                  </a:pPr>
                  <a:r>
                    <a:rPr lang="de-DE" sz="1200" dirty="0" err="1">
                      <a:solidFill>
                        <a:schemeClr val="tx1"/>
                      </a:solidFill>
                      <a:ea typeface="MS PGothic" pitchFamily="34" charset="-128"/>
                      <a:cs typeface="Arial" charset="0"/>
                    </a:rPr>
                    <a:t>Noerr</a:t>
                  </a:r>
                  <a:r>
                    <a:rPr lang="de-DE" sz="1200" dirty="0">
                      <a:solidFill>
                        <a:schemeClr val="tx1"/>
                      </a:solidFill>
                      <a:ea typeface="MS PGothic" pitchFamily="34" charset="-128"/>
                      <a:cs typeface="Arial" charset="0"/>
                    </a:rPr>
                    <a:t> China Desk</a:t>
                  </a:r>
                </a:p>
              </p:txBody>
            </p:sp>
            <p:pic>
              <p:nvPicPr>
                <p:cNvPr id="112" name="Picture 46" descr="© INSCALE GmbH, 25.06.2010"/>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24199" y="6094012"/>
                  <a:ext cx="444148" cy="280800"/>
                </a:xfrm>
                <a:prstGeom prst="rect">
                  <a:avLst/>
                </a:prstGeom>
                <a:noFill/>
                <a:ln w="63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2" name="Group 21"/>
              <p:cNvGrpSpPr/>
              <p:nvPr/>
            </p:nvGrpSpPr>
            <p:grpSpPr>
              <a:xfrm>
                <a:off x="3453716" y="6093296"/>
                <a:ext cx="2304000" cy="280988"/>
                <a:chOff x="3580697" y="5711245"/>
                <a:chExt cx="2304000" cy="280988"/>
              </a:xfrm>
            </p:grpSpPr>
            <p:sp>
              <p:nvSpPr>
                <p:cNvPr id="78978" name="Rectangle 130"/>
                <p:cNvSpPr>
                  <a:spLocks noChangeArrowheads="1"/>
                </p:cNvSpPr>
                <p:nvPr/>
              </p:nvSpPr>
              <p:spPr bwMode="gray">
                <a:xfrm>
                  <a:off x="3580697" y="5711245"/>
                  <a:ext cx="2304000" cy="280988"/>
                </a:xfrm>
                <a:prstGeom prst="rect">
                  <a:avLst/>
                </a:prstGeom>
                <a:solidFill>
                  <a:srgbClr val="E6E6E6"/>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0" tIns="91408" rIns="54000" bIns="91408" anchor="ctr"/>
                <a:lstStyle/>
                <a:p>
                  <a:pPr>
                    <a:lnSpc>
                      <a:spcPct val="110000"/>
                    </a:lnSpc>
                  </a:pPr>
                  <a:r>
                    <a:rPr lang="de-DE" sz="1200" dirty="0">
                      <a:solidFill>
                        <a:schemeClr val="tx1"/>
                      </a:solidFill>
                      <a:ea typeface="MS PGothic" pitchFamily="34" charset="-128"/>
                      <a:cs typeface="Arial" charset="0"/>
                    </a:rPr>
                    <a:t>Noerr </a:t>
                  </a:r>
                  <a:r>
                    <a:rPr lang="de-DE" sz="1200" dirty="0" err="1">
                      <a:solidFill>
                        <a:schemeClr val="tx1"/>
                      </a:solidFill>
                      <a:ea typeface="MS PGothic" pitchFamily="34" charset="-128"/>
                      <a:cs typeface="Arial" charset="0"/>
                    </a:rPr>
                    <a:t>India</a:t>
                  </a:r>
                  <a:r>
                    <a:rPr lang="de-DE" sz="1200" dirty="0">
                      <a:solidFill>
                        <a:schemeClr val="tx1"/>
                      </a:solidFill>
                      <a:ea typeface="MS PGothic" pitchFamily="34" charset="-128"/>
                      <a:cs typeface="Arial" charset="0"/>
                    </a:rPr>
                    <a:t> Desk</a:t>
                  </a:r>
                </a:p>
              </p:txBody>
            </p:sp>
            <p:pic>
              <p:nvPicPr>
                <p:cNvPr id="113" name="Picture 54" descr="© INSCALE GmbH, 25.06.2010"/>
                <p:cNvPicPr preferRelativeResize="0">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80697" y="5711339"/>
                  <a:ext cx="444148" cy="280800"/>
                </a:xfrm>
                <a:prstGeom prst="rect">
                  <a:avLst/>
                </a:prstGeom>
                <a:noFill/>
                <a:ln w="63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9" name="Group 8"/>
            <p:cNvGrpSpPr/>
            <p:nvPr/>
          </p:nvGrpSpPr>
          <p:grpSpPr>
            <a:xfrm>
              <a:off x="251520" y="1317447"/>
              <a:ext cx="2304000" cy="5063825"/>
              <a:chOff x="251520" y="1317447"/>
              <a:chExt cx="2304000" cy="5063825"/>
            </a:xfrm>
          </p:grpSpPr>
          <p:sp>
            <p:nvSpPr>
              <p:cNvPr id="78997" name="Rectangle 149"/>
              <p:cNvSpPr>
                <a:spLocks noChangeArrowheads="1"/>
              </p:cNvSpPr>
              <p:nvPr>
                <p:custDataLst>
                  <p:tags r:id="rId8"/>
                </p:custDataLst>
              </p:nvPr>
            </p:nvSpPr>
            <p:spPr bwMode="gray">
              <a:xfrm>
                <a:off x="251520" y="4574467"/>
                <a:ext cx="2304000" cy="504000"/>
              </a:xfrm>
              <a:prstGeom prst="rect">
                <a:avLst/>
              </a:prstGeom>
              <a:solidFill>
                <a:schemeClr val="tx2">
                  <a:lumMod val="25000"/>
                  <a:lumOff val="75000"/>
                </a:schemeClr>
              </a:solidFill>
              <a:ln w="9525" algn="ctr">
                <a:noFill/>
                <a:miter lim="800000"/>
                <a:headEnd/>
                <a:tailEnd/>
              </a:ln>
              <a:effectLst/>
              <a:extLst/>
            </p:spPr>
            <p:txBody>
              <a:bodyPr lIns="612000" tIns="91408" rIns="54000" bIns="91408" anchor="ctr"/>
              <a:lstStyle/>
              <a:p>
                <a:pPr>
                  <a:lnSpc>
                    <a:spcPct val="110000"/>
                  </a:lnSpc>
                </a:pPr>
                <a:r>
                  <a:rPr lang="de-DE" sz="1200" b="1" dirty="0">
                    <a:ea typeface="MS PGothic" pitchFamily="34" charset="-128"/>
                    <a:cs typeface="Arial" charset="0"/>
                  </a:rPr>
                  <a:t>Alicante </a:t>
                </a:r>
                <a:r>
                  <a:rPr lang="de-DE" sz="1200" dirty="0">
                    <a:ea typeface="MS PGothic" pitchFamily="34" charset="-128"/>
                    <a:cs typeface="Arial" charset="0"/>
                  </a:rPr>
                  <a:t>(2011)</a:t>
                </a:r>
              </a:p>
              <a:p>
                <a:pPr>
                  <a:lnSpc>
                    <a:spcPct val="110000"/>
                  </a:lnSpc>
                </a:pPr>
                <a:r>
                  <a:rPr lang="de-DE" sz="1200" dirty="0" smtClean="0">
                    <a:ea typeface="MS PGothic" pitchFamily="34" charset="-128"/>
                    <a:cs typeface="Arial" charset="0"/>
                  </a:rPr>
                  <a:t>10 Professionals</a:t>
                </a:r>
                <a:endParaRPr lang="de-DE" sz="1200" dirty="0">
                  <a:ea typeface="MS PGothic" pitchFamily="34" charset="-128"/>
                  <a:cs typeface="Arial" charset="0"/>
                </a:endParaRPr>
              </a:p>
            </p:txBody>
          </p:sp>
          <p:pic>
            <p:nvPicPr>
              <p:cNvPr id="84" name="Picture 152" descr="Alicante"/>
              <p:cNvPicPr>
                <a:picLocks noChangeAspect="1" noChangeArrowheads="1"/>
              </p:cNvPicPr>
              <p:nvPr/>
            </p:nvPicPr>
            <p:blipFill>
              <a:blip r:embed="rId21" cstate="print">
                <a:extLst>
                  <a:ext uri="{28A0092B-C50C-407E-A947-70E740481C1C}">
                    <a14:useLocalDpi xmlns:a14="http://schemas.microsoft.com/office/drawing/2010/main" val="0"/>
                  </a:ext>
                </a:extLst>
              </a:blip>
              <a:srcRect l="42218" t="20132" r="6505" b="10072"/>
              <a:stretch>
                <a:fillRect/>
              </a:stretch>
            </p:blipFill>
            <p:spPr bwMode="auto">
              <a:xfrm>
                <a:off x="310302" y="4610467"/>
                <a:ext cx="473401" cy="432000"/>
              </a:xfrm>
              <a:prstGeom prst="rect">
                <a:avLst/>
              </a:prstGeom>
              <a:solidFill>
                <a:schemeClr val="tx2">
                  <a:lumMod val="25000"/>
                  <a:lumOff val="75000"/>
                </a:schemeClr>
              </a:solidFill>
              <a:ln w="19050">
                <a:solidFill>
                  <a:schemeClr val="bg2"/>
                </a:solidFill>
              </a:ln>
              <a:extLst/>
            </p:spPr>
          </p:pic>
          <p:sp>
            <p:nvSpPr>
              <p:cNvPr id="78919" name="Rectangle 71"/>
              <p:cNvSpPr>
                <a:spLocks noChangeArrowheads="1"/>
              </p:cNvSpPr>
              <p:nvPr>
                <p:custDataLst>
                  <p:tags r:id="rId9"/>
                </p:custDataLst>
              </p:nvPr>
            </p:nvSpPr>
            <p:spPr bwMode="gray">
              <a:xfrm>
                <a:off x="251520" y="3923063"/>
                <a:ext cx="2304000" cy="504000"/>
              </a:xfrm>
              <a:prstGeom prst="rect">
                <a:avLst/>
              </a:prstGeom>
              <a:solidFill>
                <a:schemeClr val="tx2">
                  <a:lumMod val="10000"/>
                  <a:lumOff val="90000"/>
                </a:schemeClr>
              </a:solidFill>
              <a:ln w="9525" algn="ctr">
                <a:noFill/>
                <a:miter lim="800000"/>
                <a:headEnd/>
                <a:tailEnd/>
              </a:ln>
              <a:effectLst/>
              <a:extLst/>
            </p:spPr>
            <p:txBody>
              <a:bodyPr lIns="612000" tIns="91408" rIns="53982" bIns="91408" anchor="ctr"/>
              <a:lstStyle/>
              <a:p>
                <a:pPr>
                  <a:lnSpc>
                    <a:spcPct val="110000"/>
                  </a:lnSpc>
                </a:pPr>
                <a:r>
                  <a:rPr lang="de-DE" sz="1200" b="1" dirty="0" smtClean="0">
                    <a:ea typeface="MS PGothic" pitchFamily="34" charset="-128"/>
                    <a:cs typeface="Arial" charset="0"/>
                  </a:rPr>
                  <a:t>München </a:t>
                </a:r>
                <a:r>
                  <a:rPr lang="de-DE" sz="1200" dirty="0" smtClean="0">
                    <a:ea typeface="MS PGothic" pitchFamily="34" charset="-128"/>
                    <a:cs typeface="Arial" charset="0"/>
                  </a:rPr>
                  <a:t>(1950</a:t>
                </a:r>
                <a:r>
                  <a:rPr lang="de-DE" sz="1200" dirty="0">
                    <a:ea typeface="MS PGothic" pitchFamily="34" charset="-128"/>
                    <a:cs typeface="Arial" charset="0"/>
                  </a:rPr>
                  <a:t>)</a:t>
                </a:r>
              </a:p>
              <a:p>
                <a:pPr>
                  <a:lnSpc>
                    <a:spcPct val="110000"/>
                  </a:lnSpc>
                </a:pPr>
                <a:r>
                  <a:rPr lang="de-DE" sz="1200" dirty="0" smtClean="0">
                    <a:ea typeface="MS PGothic" pitchFamily="34" charset="-128"/>
                    <a:cs typeface="Arial" charset="0"/>
                  </a:rPr>
                  <a:t>140 Professionals</a:t>
                </a:r>
                <a:endParaRPr lang="de-DE" sz="1200" dirty="0">
                  <a:ea typeface="MS PGothic" pitchFamily="34" charset="-128"/>
                  <a:cs typeface="Arial" charset="0"/>
                </a:endParaRPr>
              </a:p>
            </p:txBody>
          </p:sp>
          <p:pic>
            <p:nvPicPr>
              <p:cNvPr id="77" name="Picture 72" descr="muenche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0302" y="3959063"/>
                <a:ext cx="474843" cy="432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8925" name="Rectangle 77"/>
              <p:cNvSpPr>
                <a:spLocks noChangeArrowheads="1"/>
              </p:cNvSpPr>
              <p:nvPr>
                <p:custDataLst>
                  <p:tags r:id="rId10"/>
                </p:custDataLst>
              </p:nvPr>
            </p:nvSpPr>
            <p:spPr bwMode="gray">
              <a:xfrm>
                <a:off x="251520" y="3271659"/>
                <a:ext cx="2304000" cy="504000"/>
              </a:xfrm>
              <a:prstGeom prst="rect">
                <a:avLst/>
              </a:prstGeom>
              <a:solidFill>
                <a:schemeClr val="tx2">
                  <a:lumMod val="10000"/>
                  <a:lumOff val="90000"/>
                </a:schemeClr>
              </a:solidFill>
              <a:ln w="9525" algn="ctr">
                <a:noFill/>
                <a:miter lim="800000"/>
                <a:headEnd/>
                <a:tailEnd/>
              </a:ln>
              <a:effectLst/>
              <a:extLst/>
            </p:spPr>
            <p:txBody>
              <a:bodyPr lIns="612000" tIns="91408" rIns="53982" bIns="91408" anchor="ctr"/>
              <a:lstStyle/>
              <a:p>
                <a:pPr>
                  <a:lnSpc>
                    <a:spcPct val="110000"/>
                  </a:lnSpc>
                </a:pPr>
                <a:r>
                  <a:rPr lang="de-DE" sz="1200" b="1" dirty="0">
                    <a:ea typeface="MS PGothic" pitchFamily="34" charset="-128"/>
                    <a:cs typeface="Arial" charset="0"/>
                  </a:rPr>
                  <a:t>Frankfurt am Main </a:t>
                </a:r>
                <a:r>
                  <a:rPr lang="de-DE" sz="1200" dirty="0">
                    <a:ea typeface="MS PGothic" pitchFamily="34" charset="-128"/>
                    <a:cs typeface="Arial" charset="0"/>
                  </a:rPr>
                  <a:t>(1989)</a:t>
                </a:r>
              </a:p>
              <a:p>
                <a:pPr>
                  <a:lnSpc>
                    <a:spcPct val="110000"/>
                  </a:lnSpc>
                </a:pPr>
                <a:r>
                  <a:rPr lang="de-DE" sz="1200" dirty="0" smtClean="0">
                    <a:ea typeface="MS PGothic" pitchFamily="34" charset="-128"/>
                    <a:cs typeface="Arial" charset="0"/>
                  </a:rPr>
                  <a:t>65 </a:t>
                </a:r>
                <a:r>
                  <a:rPr lang="de-DE" sz="1200" dirty="0">
                    <a:ea typeface="MS PGothic" pitchFamily="34" charset="-128"/>
                    <a:cs typeface="Arial" charset="0"/>
                  </a:rPr>
                  <a:t>Professionals</a:t>
                </a:r>
              </a:p>
            </p:txBody>
          </p:sp>
          <p:pic>
            <p:nvPicPr>
              <p:cNvPr id="78" name="Picture 78" descr="F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0302" y="3307659"/>
                <a:ext cx="476813" cy="432000"/>
              </a:xfrm>
              <a:prstGeom prst="rect">
                <a:avLst/>
              </a:prstGeom>
              <a:solidFill>
                <a:schemeClr val="tx2">
                  <a:lumMod val="10000"/>
                  <a:lumOff val="90000"/>
                </a:schemeClr>
              </a:solidFill>
              <a:ln w="19050">
                <a:solidFill>
                  <a:schemeClr val="bg1"/>
                </a:solidFill>
                <a:miter lim="800000"/>
                <a:headEnd/>
                <a:tailEnd/>
              </a:ln>
              <a:extLst/>
            </p:spPr>
          </p:pic>
          <p:sp>
            <p:nvSpPr>
              <p:cNvPr id="78916" name="Rectangle 68"/>
              <p:cNvSpPr>
                <a:spLocks noChangeArrowheads="1"/>
              </p:cNvSpPr>
              <p:nvPr>
                <p:custDataLst>
                  <p:tags r:id="rId11"/>
                </p:custDataLst>
              </p:nvPr>
            </p:nvSpPr>
            <p:spPr bwMode="gray">
              <a:xfrm>
                <a:off x="251520" y="2620255"/>
                <a:ext cx="2304000" cy="504000"/>
              </a:xfrm>
              <a:prstGeom prst="rect">
                <a:avLst/>
              </a:prstGeom>
              <a:solidFill>
                <a:schemeClr val="tx2">
                  <a:lumMod val="10000"/>
                  <a:lumOff val="90000"/>
                </a:schemeClr>
              </a:solidFill>
              <a:ln w="9525" algn="ctr">
                <a:noFill/>
                <a:miter lim="800000"/>
                <a:headEnd/>
                <a:tailEnd/>
              </a:ln>
              <a:effectLst/>
              <a:extLst/>
            </p:spPr>
            <p:txBody>
              <a:bodyPr lIns="612000" tIns="91408" rIns="53982" bIns="91408" anchor="ctr"/>
              <a:lstStyle/>
              <a:p>
                <a:pPr>
                  <a:lnSpc>
                    <a:spcPct val="110000"/>
                  </a:lnSpc>
                </a:pPr>
                <a:r>
                  <a:rPr lang="de-DE" sz="1200" b="1" dirty="0">
                    <a:ea typeface="MS PGothic" pitchFamily="34" charset="-128"/>
                    <a:cs typeface="Arial" charset="0"/>
                  </a:rPr>
                  <a:t>Düsseldorf </a:t>
                </a:r>
                <a:r>
                  <a:rPr lang="de-DE" sz="1200" dirty="0">
                    <a:ea typeface="MS PGothic" pitchFamily="34" charset="-128"/>
                    <a:cs typeface="Arial" charset="0"/>
                  </a:rPr>
                  <a:t>(1999)</a:t>
                </a:r>
              </a:p>
              <a:p>
                <a:pPr>
                  <a:lnSpc>
                    <a:spcPct val="110000"/>
                  </a:lnSpc>
                </a:pPr>
                <a:r>
                  <a:rPr lang="de-DE" sz="1200" dirty="0" smtClean="0">
                    <a:ea typeface="MS PGothic" pitchFamily="34" charset="-128"/>
                    <a:cs typeface="Arial" charset="0"/>
                  </a:rPr>
                  <a:t>65 </a:t>
                </a:r>
                <a:r>
                  <a:rPr lang="de-DE" sz="1200" dirty="0">
                    <a:ea typeface="MS PGothic" pitchFamily="34" charset="-128"/>
                    <a:cs typeface="Arial" charset="0"/>
                  </a:rPr>
                  <a:t>Professionals</a:t>
                </a:r>
              </a:p>
            </p:txBody>
          </p:sp>
          <p:pic>
            <p:nvPicPr>
              <p:cNvPr id="81" name="Picture 69" descr="D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0302" y="2656255"/>
                <a:ext cx="474843" cy="432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8958" name="Rectangle 110"/>
              <p:cNvSpPr>
                <a:spLocks noChangeArrowheads="1"/>
              </p:cNvSpPr>
              <p:nvPr>
                <p:custDataLst>
                  <p:tags r:id="rId12"/>
                </p:custDataLst>
              </p:nvPr>
            </p:nvSpPr>
            <p:spPr bwMode="gray">
              <a:xfrm>
                <a:off x="251520" y="5877272"/>
                <a:ext cx="2304000" cy="504000"/>
              </a:xfrm>
              <a:prstGeom prst="rect">
                <a:avLst/>
              </a:prstGeom>
              <a:solidFill>
                <a:schemeClr val="tx2">
                  <a:lumMod val="25000"/>
                  <a:lumOff val="75000"/>
                </a:schemeClr>
              </a:solidFill>
              <a:ln w="9525" algn="ctr">
                <a:noFill/>
                <a:miter lim="800000"/>
                <a:headEnd/>
                <a:tailEnd/>
              </a:ln>
              <a:effectLst/>
              <a:extLst/>
            </p:spPr>
            <p:txBody>
              <a:bodyPr lIns="612000" tIns="91408" rIns="53982" bIns="91408" anchor="ctr"/>
              <a:lstStyle/>
              <a:p>
                <a:pPr>
                  <a:lnSpc>
                    <a:spcPct val="110000"/>
                  </a:lnSpc>
                </a:pPr>
                <a:r>
                  <a:rPr lang="de-DE" sz="1200" b="1" dirty="0">
                    <a:ea typeface="MS PGothic" pitchFamily="34" charset="-128"/>
                    <a:cs typeface="Arial" charset="0"/>
                  </a:rPr>
                  <a:t>London </a:t>
                </a:r>
                <a:r>
                  <a:rPr lang="de-DE" sz="1200" dirty="0">
                    <a:ea typeface="MS PGothic" pitchFamily="34" charset="-128"/>
                    <a:cs typeface="Arial" charset="0"/>
                  </a:rPr>
                  <a:t>(2010)</a:t>
                </a:r>
              </a:p>
              <a:p>
                <a:pPr>
                  <a:lnSpc>
                    <a:spcPct val="110000"/>
                  </a:lnSpc>
                </a:pPr>
                <a:r>
                  <a:rPr lang="de-DE" sz="1200" dirty="0">
                    <a:ea typeface="MS PGothic" pitchFamily="34" charset="-128"/>
                    <a:cs typeface="Arial" charset="0"/>
                  </a:rPr>
                  <a:t>5</a:t>
                </a:r>
                <a:r>
                  <a:rPr lang="de-DE" sz="1200" dirty="0" smtClean="0">
                    <a:ea typeface="MS PGothic" pitchFamily="34" charset="-128"/>
                    <a:cs typeface="Arial" charset="0"/>
                  </a:rPr>
                  <a:t> </a:t>
                </a:r>
                <a:r>
                  <a:rPr lang="de-DE" sz="1200" dirty="0">
                    <a:ea typeface="MS PGothic" pitchFamily="34" charset="-128"/>
                    <a:cs typeface="Arial" charset="0"/>
                  </a:rPr>
                  <a:t>Professionals</a:t>
                </a:r>
              </a:p>
            </p:txBody>
          </p:sp>
          <p:pic>
            <p:nvPicPr>
              <p:cNvPr id="11" name="Grafik 10"/>
              <p:cNvPicPr>
                <a:picLocks noChangeAspect="1"/>
              </p:cNvPicPr>
              <p:nvPr/>
            </p:nvPicPr>
            <p:blipFill rotWithShape="1">
              <a:blip r:embed="rId25" cstate="print">
                <a:extLst>
                  <a:ext uri="{28A0092B-C50C-407E-A947-70E740481C1C}">
                    <a14:useLocalDpi xmlns:a14="http://schemas.microsoft.com/office/drawing/2010/main" val="0"/>
                  </a:ext>
                </a:extLst>
              </a:blip>
              <a:srcRect r="13336"/>
              <a:stretch/>
            </p:blipFill>
            <p:spPr>
              <a:xfrm>
                <a:off x="310302" y="5913272"/>
                <a:ext cx="467941" cy="432000"/>
              </a:xfrm>
              <a:prstGeom prst="rect">
                <a:avLst/>
              </a:prstGeom>
              <a:solidFill>
                <a:schemeClr val="tx2">
                  <a:lumMod val="25000"/>
                  <a:lumOff val="75000"/>
                </a:schemeClr>
              </a:solidFill>
              <a:ln w="19050">
                <a:solidFill>
                  <a:schemeClr val="bg2"/>
                </a:solidFill>
              </a:ln>
            </p:spPr>
          </p:pic>
          <p:sp>
            <p:nvSpPr>
              <p:cNvPr id="78922" name="Rectangle 74"/>
              <p:cNvSpPr>
                <a:spLocks noChangeArrowheads="1"/>
              </p:cNvSpPr>
              <p:nvPr>
                <p:custDataLst>
                  <p:tags r:id="rId13"/>
                </p:custDataLst>
              </p:nvPr>
            </p:nvSpPr>
            <p:spPr bwMode="gray">
              <a:xfrm>
                <a:off x="251520" y="1317447"/>
                <a:ext cx="2304000" cy="504000"/>
              </a:xfrm>
              <a:prstGeom prst="rect">
                <a:avLst/>
              </a:prstGeom>
              <a:solidFill>
                <a:schemeClr val="tx2">
                  <a:lumMod val="10000"/>
                  <a:lumOff val="90000"/>
                </a:schemeClr>
              </a:solidFill>
              <a:ln w="9525" algn="ctr">
                <a:noFill/>
                <a:miter lim="800000"/>
                <a:headEnd/>
                <a:tailEnd/>
              </a:ln>
              <a:effectLst/>
              <a:extLst/>
            </p:spPr>
            <p:txBody>
              <a:bodyPr lIns="612000" tIns="91408" rIns="53982" bIns="91408" anchor="ctr"/>
              <a:lstStyle/>
              <a:p>
                <a:pPr>
                  <a:lnSpc>
                    <a:spcPct val="110000"/>
                  </a:lnSpc>
                </a:pPr>
                <a:r>
                  <a:rPr lang="de-DE" sz="1200" b="1" dirty="0">
                    <a:ea typeface="MS PGothic" pitchFamily="34" charset="-128"/>
                    <a:cs typeface="Arial" charset="0"/>
                  </a:rPr>
                  <a:t>Berlin </a:t>
                </a:r>
                <a:r>
                  <a:rPr lang="de-DE" sz="1200" dirty="0">
                    <a:ea typeface="MS PGothic" pitchFamily="34" charset="-128"/>
                    <a:cs typeface="Arial" charset="0"/>
                  </a:rPr>
                  <a:t>(1993)</a:t>
                </a:r>
              </a:p>
              <a:p>
                <a:pPr>
                  <a:lnSpc>
                    <a:spcPct val="110000"/>
                  </a:lnSpc>
                </a:pPr>
                <a:r>
                  <a:rPr lang="de-DE" sz="1200" dirty="0" smtClean="0">
                    <a:ea typeface="MS PGothic" pitchFamily="34" charset="-128"/>
                    <a:cs typeface="Arial" charset="0"/>
                  </a:rPr>
                  <a:t>90 </a:t>
                </a:r>
                <a:r>
                  <a:rPr lang="de-DE" sz="1200" dirty="0">
                    <a:ea typeface="MS PGothic" pitchFamily="34" charset="-128"/>
                    <a:cs typeface="Arial" charset="0"/>
                  </a:rPr>
                  <a:t>Professionals</a:t>
                </a:r>
              </a:p>
            </p:txBody>
          </p:sp>
          <p:pic>
            <p:nvPicPr>
              <p:cNvPr id="79" name="Picture 75" descr="Berli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0302" y="1353447"/>
                <a:ext cx="472888" cy="432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8928" name="Rectangle 80"/>
              <p:cNvSpPr>
                <a:spLocks noChangeArrowheads="1"/>
              </p:cNvSpPr>
              <p:nvPr>
                <p:custDataLst>
                  <p:tags r:id="rId14"/>
                </p:custDataLst>
              </p:nvPr>
            </p:nvSpPr>
            <p:spPr bwMode="gray">
              <a:xfrm>
                <a:off x="251520" y="1968851"/>
                <a:ext cx="2304000" cy="504000"/>
              </a:xfrm>
              <a:prstGeom prst="rect">
                <a:avLst/>
              </a:prstGeom>
              <a:solidFill>
                <a:schemeClr val="tx2">
                  <a:lumMod val="10000"/>
                  <a:lumOff val="90000"/>
                </a:schemeClr>
              </a:solidFill>
              <a:ln w="9525" algn="ctr">
                <a:noFill/>
                <a:miter lim="800000"/>
                <a:headEnd/>
                <a:tailEnd/>
              </a:ln>
              <a:effectLst/>
              <a:extLst/>
            </p:spPr>
            <p:txBody>
              <a:bodyPr lIns="612000" tIns="91408" rIns="53982" bIns="91408" anchor="ctr"/>
              <a:lstStyle/>
              <a:p>
                <a:pPr>
                  <a:lnSpc>
                    <a:spcPct val="110000"/>
                  </a:lnSpc>
                </a:pPr>
                <a:r>
                  <a:rPr lang="de-DE" sz="1200" b="1" dirty="0">
                    <a:ea typeface="MS PGothic" pitchFamily="34" charset="-128"/>
                    <a:cs typeface="Arial" charset="0"/>
                  </a:rPr>
                  <a:t>Dresden </a:t>
                </a:r>
                <a:r>
                  <a:rPr lang="de-DE" sz="1200" dirty="0">
                    <a:ea typeface="MS PGothic" pitchFamily="34" charset="-128"/>
                    <a:cs typeface="Arial" charset="0"/>
                  </a:rPr>
                  <a:t>(1990)</a:t>
                </a:r>
              </a:p>
              <a:p>
                <a:pPr>
                  <a:lnSpc>
                    <a:spcPct val="110000"/>
                  </a:lnSpc>
                </a:pPr>
                <a:r>
                  <a:rPr lang="de-DE" sz="1200" dirty="0" smtClean="0">
                    <a:ea typeface="MS PGothic" pitchFamily="34" charset="-128"/>
                    <a:cs typeface="Arial" charset="0"/>
                  </a:rPr>
                  <a:t>20 </a:t>
                </a:r>
                <a:r>
                  <a:rPr lang="de-DE" sz="1200" dirty="0">
                    <a:ea typeface="MS PGothic" pitchFamily="34" charset="-128"/>
                    <a:cs typeface="Arial" charset="0"/>
                  </a:rPr>
                  <a:t>Professionals</a:t>
                </a:r>
              </a:p>
            </p:txBody>
          </p:sp>
          <p:pic>
            <p:nvPicPr>
              <p:cNvPr id="80" name="Picture 81" descr="Dresden"/>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302" y="2004851"/>
                <a:ext cx="476813" cy="4320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8" name="Rectangle 110"/>
              <p:cNvSpPr>
                <a:spLocks noChangeArrowheads="1"/>
              </p:cNvSpPr>
              <p:nvPr>
                <p:custDataLst>
                  <p:tags r:id="rId15"/>
                </p:custDataLst>
              </p:nvPr>
            </p:nvSpPr>
            <p:spPr bwMode="gray">
              <a:xfrm>
                <a:off x="251520" y="5225871"/>
                <a:ext cx="2304000" cy="504000"/>
              </a:xfrm>
              <a:prstGeom prst="rect">
                <a:avLst/>
              </a:prstGeom>
              <a:solidFill>
                <a:schemeClr val="tx2">
                  <a:lumMod val="25000"/>
                  <a:lumOff val="75000"/>
                </a:schemeClr>
              </a:solidFill>
              <a:ln w="9525" algn="ctr">
                <a:noFill/>
                <a:miter lim="800000"/>
                <a:headEnd/>
                <a:tailEnd/>
              </a:ln>
              <a:effectLst/>
              <a:extLst/>
            </p:spPr>
            <p:txBody>
              <a:bodyPr lIns="612000" tIns="91408" rIns="53982" bIns="91408" anchor="ctr"/>
              <a:lstStyle/>
              <a:p>
                <a:pPr>
                  <a:lnSpc>
                    <a:spcPct val="110000"/>
                  </a:lnSpc>
                </a:pPr>
                <a:r>
                  <a:rPr lang="de-DE" sz="1200" b="1" dirty="0" smtClean="0">
                    <a:ea typeface="MS PGothic" pitchFamily="34" charset="-128"/>
                    <a:cs typeface="Arial" charset="0"/>
                  </a:rPr>
                  <a:t>Brüssel </a:t>
                </a:r>
                <a:r>
                  <a:rPr lang="de-DE" sz="1200" dirty="0" smtClean="0">
                    <a:ea typeface="MS PGothic" pitchFamily="34" charset="-128"/>
                    <a:cs typeface="Arial" charset="0"/>
                  </a:rPr>
                  <a:t>(2014)</a:t>
                </a:r>
                <a:endParaRPr lang="de-DE" sz="1200" dirty="0">
                  <a:ea typeface="MS PGothic" pitchFamily="34" charset="-128"/>
                  <a:cs typeface="Arial" charset="0"/>
                </a:endParaRPr>
              </a:p>
              <a:p>
                <a:pPr>
                  <a:lnSpc>
                    <a:spcPct val="110000"/>
                  </a:lnSpc>
                </a:pPr>
                <a:r>
                  <a:rPr lang="de-DE" sz="1200" dirty="0">
                    <a:ea typeface="MS PGothic" pitchFamily="34" charset="-128"/>
                    <a:cs typeface="Arial" charset="0"/>
                  </a:rPr>
                  <a:t>5</a:t>
                </a:r>
                <a:r>
                  <a:rPr lang="de-DE" sz="1200" dirty="0" smtClean="0">
                    <a:ea typeface="MS PGothic" pitchFamily="34" charset="-128"/>
                    <a:cs typeface="Arial" charset="0"/>
                  </a:rPr>
                  <a:t> </a:t>
                </a:r>
                <a:r>
                  <a:rPr lang="de-DE" sz="1200" dirty="0">
                    <a:ea typeface="MS PGothic" pitchFamily="34" charset="-128"/>
                    <a:cs typeface="Arial" charset="0"/>
                  </a:rPr>
                  <a:t>Professionals</a:t>
                </a:r>
              </a:p>
            </p:txBody>
          </p:sp>
          <p:pic>
            <p:nvPicPr>
              <p:cNvPr id="25" name="Picture 24"/>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10302" y="5259720"/>
                <a:ext cx="475200" cy="432148"/>
              </a:xfrm>
              <a:prstGeom prst="rect">
                <a:avLst/>
              </a:prstGeom>
              <a:solidFill>
                <a:schemeClr val="tx2">
                  <a:lumMod val="25000"/>
                  <a:lumOff val="75000"/>
                </a:schemeClr>
              </a:solidFill>
              <a:ln w="19050">
                <a:solidFill>
                  <a:schemeClr val="bg1"/>
                </a:solidFill>
              </a:ln>
            </p:spPr>
          </p:pic>
        </p:grpSp>
        <p:pic>
          <p:nvPicPr>
            <p:cNvPr id="59" name="Picture 58"/>
            <p:cNvPicPr>
              <a:picLocks noChangeAspect="1"/>
            </p:cNvPicPr>
            <p:nvPr/>
          </p:nvPicPr>
          <p:blipFill rotWithShape="1">
            <a:blip r:embed="rId29">
              <a:extLst>
                <a:ext uri="{28A0092B-C50C-407E-A947-70E740481C1C}">
                  <a14:useLocalDpi xmlns:a14="http://schemas.microsoft.com/office/drawing/2010/main" val="0"/>
                </a:ext>
              </a:extLst>
            </a:blip>
            <a:srcRect t="19698" r="11306"/>
            <a:stretch/>
          </p:blipFill>
          <p:spPr>
            <a:xfrm>
              <a:off x="2173020" y="1305040"/>
              <a:ext cx="4748604" cy="3960000"/>
            </a:xfrm>
            <a:prstGeom prst="rect">
              <a:avLst/>
            </a:prstGeom>
            <a:effectLst/>
          </p:spPr>
        </p:pic>
        <p:grpSp>
          <p:nvGrpSpPr>
            <p:cNvPr id="13" name="Group 12"/>
            <p:cNvGrpSpPr/>
            <p:nvPr/>
          </p:nvGrpSpPr>
          <p:grpSpPr>
            <a:xfrm>
              <a:off x="6706132" y="1306860"/>
              <a:ext cx="2304000" cy="5074890"/>
              <a:chOff x="6706132" y="1306860"/>
              <a:chExt cx="2304000" cy="5074890"/>
            </a:xfrm>
          </p:grpSpPr>
          <p:grpSp>
            <p:nvGrpSpPr>
              <p:cNvPr id="16" name="Group 15"/>
              <p:cNvGrpSpPr/>
              <p:nvPr/>
            </p:nvGrpSpPr>
            <p:grpSpPr>
              <a:xfrm>
                <a:off x="6706132" y="4354120"/>
                <a:ext cx="2304000" cy="504000"/>
                <a:chOff x="6297017" y="3409669"/>
                <a:chExt cx="2304000" cy="504000"/>
              </a:xfr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grpSpPr>
            <p:sp>
              <p:nvSpPr>
                <p:cNvPr id="78940" name="Rectangle 92"/>
                <p:cNvSpPr>
                  <a:spLocks noChangeArrowheads="1"/>
                </p:cNvSpPr>
                <p:nvPr>
                  <p:custDataLst>
                    <p:tags r:id="rId7"/>
                  </p:custDataLst>
                </p:nvPr>
              </p:nvSpPr>
              <p:spPr bwMode="gray">
                <a:xfrm>
                  <a:off x="6297017" y="3409669"/>
                  <a:ext cx="2304000" cy="504000"/>
                </a:xfrm>
                <a:prstGeom prst="rect">
                  <a:avLst/>
                </a:prstGeom>
                <a:solidFill>
                  <a:schemeClr val="accent2">
                    <a:lumMod val="40000"/>
                    <a:lumOff val="60000"/>
                  </a:scheme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982" tIns="91408" rIns="612000" bIns="91408" anchor="ctr"/>
                <a:lstStyle/>
                <a:p>
                  <a:pPr algn="r">
                    <a:lnSpc>
                      <a:spcPct val="110000"/>
                    </a:lnSpc>
                  </a:pPr>
                  <a:r>
                    <a:rPr lang="de-DE" sz="1200" b="1" dirty="0" smtClean="0">
                      <a:solidFill>
                        <a:schemeClr val="tx1"/>
                      </a:solidFill>
                      <a:ea typeface="MS PGothic" pitchFamily="34" charset="-128"/>
                      <a:cs typeface="Arial" charset="0"/>
                    </a:rPr>
                    <a:t>Moskau </a:t>
                  </a:r>
                  <a:r>
                    <a:rPr lang="de-DE" sz="1200" dirty="0" smtClean="0">
                      <a:solidFill>
                        <a:schemeClr val="tx1"/>
                      </a:solidFill>
                      <a:ea typeface="MS PGothic" pitchFamily="34" charset="-128"/>
                      <a:cs typeface="Arial" charset="0"/>
                    </a:rPr>
                    <a:t>(1994</a:t>
                  </a:r>
                  <a:r>
                    <a:rPr lang="de-DE" sz="1200" dirty="0">
                      <a:solidFill>
                        <a:schemeClr val="tx1"/>
                      </a:solidFill>
                      <a:ea typeface="MS PGothic" pitchFamily="34" charset="-128"/>
                      <a:cs typeface="Arial" charset="0"/>
                    </a:rPr>
                    <a:t>)</a:t>
                  </a:r>
                </a:p>
                <a:p>
                  <a:pPr algn="r">
                    <a:lnSpc>
                      <a:spcPct val="110000"/>
                    </a:lnSpc>
                  </a:pPr>
                  <a:r>
                    <a:rPr lang="de-DE" sz="1200" dirty="0" smtClean="0">
                      <a:ea typeface="MS PGothic" pitchFamily="34" charset="-128"/>
                      <a:cs typeface="Arial" charset="0"/>
                    </a:rPr>
                    <a:t>30</a:t>
                  </a:r>
                  <a:r>
                    <a:rPr lang="de-DE" sz="1200" dirty="0" smtClean="0">
                      <a:solidFill>
                        <a:schemeClr val="tx1"/>
                      </a:solidFill>
                      <a:ea typeface="MS PGothic" pitchFamily="34" charset="-128"/>
                      <a:cs typeface="Arial" charset="0"/>
                    </a:rPr>
                    <a:t> </a:t>
                  </a:r>
                  <a:r>
                    <a:rPr lang="de-DE" sz="1200" dirty="0" smtClean="0">
                      <a:ea typeface="MS PGothic" pitchFamily="34" charset="-128"/>
                      <a:cs typeface="Arial" charset="0"/>
                    </a:rPr>
                    <a:t>Professionals</a:t>
                  </a:r>
                  <a:endParaRPr lang="de-DE" sz="1200" dirty="0">
                    <a:ea typeface="MS PGothic" pitchFamily="34" charset="-128"/>
                    <a:cs typeface="Arial" charset="0"/>
                  </a:endParaRPr>
                </a:p>
              </p:txBody>
            </p:sp>
            <p:pic>
              <p:nvPicPr>
                <p:cNvPr id="97" name="Picture 93" descr="Moskau"/>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60840" y="3445669"/>
                  <a:ext cx="471600" cy="432000"/>
                </a:xfrm>
                <a:prstGeom prst="rect">
                  <a:avLst/>
                </a:prstGeom>
                <a:grpFill/>
                <a:ln w="19050">
                  <a:solidFill>
                    <a:schemeClr val="bg1"/>
                  </a:solidFill>
                </a:ln>
                <a:extLst/>
              </p:spPr>
            </p:pic>
          </p:grpSp>
          <p:grpSp>
            <p:nvGrpSpPr>
              <p:cNvPr id="30" name="Group 29"/>
              <p:cNvGrpSpPr/>
              <p:nvPr/>
            </p:nvGrpSpPr>
            <p:grpSpPr>
              <a:xfrm>
                <a:off x="6706132" y="5877750"/>
                <a:ext cx="2304000" cy="504000"/>
                <a:chOff x="6533251" y="3357048"/>
                <a:chExt cx="2304000" cy="504000"/>
              </a:xfrm>
            </p:grpSpPr>
            <p:sp>
              <p:nvSpPr>
                <p:cNvPr id="78934" name="Rectangle 86"/>
                <p:cNvSpPr>
                  <a:spLocks noChangeArrowheads="1"/>
                </p:cNvSpPr>
                <p:nvPr>
                  <p:custDataLst>
                    <p:tags r:id="rId6"/>
                  </p:custDataLst>
                </p:nvPr>
              </p:nvSpPr>
              <p:spPr bwMode="gray">
                <a:xfrm>
                  <a:off x="6533251" y="3357048"/>
                  <a:ext cx="2304000" cy="504000"/>
                </a:xfrm>
                <a:prstGeom prst="rect">
                  <a:avLst/>
                </a:prstGeom>
                <a:solidFill>
                  <a:schemeClr val="accent2">
                    <a:lumMod val="40000"/>
                    <a:lumOff val="60000"/>
                  </a:scheme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982" tIns="91408" rIns="612000" bIns="91408" anchor="ctr"/>
                <a:lstStyle/>
                <a:p>
                  <a:pPr algn="r">
                    <a:lnSpc>
                      <a:spcPct val="110000"/>
                    </a:lnSpc>
                  </a:pPr>
                  <a:r>
                    <a:rPr lang="de-DE" sz="1200" b="1" dirty="0" smtClean="0">
                      <a:solidFill>
                        <a:schemeClr val="tx1"/>
                      </a:solidFill>
                      <a:ea typeface="MS PGothic" pitchFamily="34" charset="-128"/>
                      <a:cs typeface="Arial" charset="0"/>
                    </a:rPr>
                    <a:t>Warschau </a:t>
                  </a:r>
                  <a:r>
                    <a:rPr lang="de-DE" sz="1200" dirty="0" smtClean="0">
                      <a:solidFill>
                        <a:schemeClr val="tx1"/>
                      </a:solidFill>
                      <a:ea typeface="MS PGothic" pitchFamily="34" charset="-128"/>
                      <a:cs typeface="Arial" charset="0"/>
                    </a:rPr>
                    <a:t>(1992</a:t>
                  </a:r>
                  <a:r>
                    <a:rPr lang="de-DE" sz="1200" dirty="0">
                      <a:solidFill>
                        <a:schemeClr val="tx1"/>
                      </a:solidFill>
                      <a:ea typeface="MS PGothic" pitchFamily="34" charset="-128"/>
                      <a:cs typeface="Arial" charset="0"/>
                    </a:rPr>
                    <a:t>)</a:t>
                  </a:r>
                </a:p>
                <a:p>
                  <a:pPr algn="r">
                    <a:lnSpc>
                      <a:spcPct val="110000"/>
                    </a:lnSpc>
                  </a:pPr>
                  <a:r>
                    <a:rPr lang="de-DE" sz="1200" dirty="0" smtClean="0">
                      <a:solidFill>
                        <a:schemeClr val="tx1"/>
                      </a:solidFill>
                      <a:ea typeface="MS PGothic" pitchFamily="34" charset="-128"/>
                      <a:cs typeface="Arial" charset="0"/>
                    </a:rPr>
                    <a:t>20 </a:t>
                  </a:r>
                  <a:r>
                    <a:rPr lang="de-DE" sz="1200" dirty="0" smtClean="0">
                      <a:ea typeface="MS PGothic" pitchFamily="34" charset="-128"/>
                      <a:cs typeface="Arial" charset="0"/>
                    </a:rPr>
                    <a:t>Professionals</a:t>
                  </a:r>
                  <a:endParaRPr lang="de-DE" sz="1200" dirty="0">
                    <a:ea typeface="MS PGothic" pitchFamily="34" charset="-128"/>
                    <a:cs typeface="Arial" charset="0"/>
                  </a:endParaRPr>
                </a:p>
              </p:txBody>
            </p:sp>
            <p:pic>
              <p:nvPicPr>
                <p:cNvPr id="21" name="Grafik 20"/>
                <p:cNvPicPr>
                  <a:picLocks noChangeAspect="1"/>
                </p:cNvPicPr>
                <p:nvPr/>
              </p:nvPicPr>
              <p:blipFill rotWithShape="1">
                <a:blip r:embed="rId31" cstate="print">
                  <a:extLst>
                    <a:ext uri="{28A0092B-C50C-407E-A947-70E740481C1C}">
                      <a14:useLocalDpi xmlns:a14="http://schemas.microsoft.com/office/drawing/2010/main" val="0"/>
                    </a:ext>
                  </a:extLst>
                </a:blip>
                <a:srcRect r="10396"/>
                <a:stretch/>
              </p:blipFill>
              <p:spPr>
                <a:xfrm>
                  <a:off x="8284882" y="3393048"/>
                  <a:ext cx="483792" cy="432000"/>
                </a:xfrm>
                <a:prstGeom prst="rect">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w="19050">
                  <a:solidFill>
                    <a:schemeClr val="bg1"/>
                  </a:solidFill>
                </a:ln>
              </p:spPr>
            </p:pic>
          </p:grpSp>
          <p:grpSp>
            <p:nvGrpSpPr>
              <p:cNvPr id="29" name="Group 28"/>
              <p:cNvGrpSpPr/>
              <p:nvPr/>
            </p:nvGrpSpPr>
            <p:grpSpPr>
              <a:xfrm>
                <a:off x="6706132" y="5115935"/>
                <a:ext cx="2304000" cy="504000"/>
                <a:chOff x="6533251" y="2708976"/>
                <a:chExt cx="2304000" cy="504000"/>
              </a:xfrm>
            </p:grpSpPr>
            <p:sp>
              <p:nvSpPr>
                <p:cNvPr id="78913" name="Rectangle 65"/>
                <p:cNvSpPr>
                  <a:spLocks noChangeArrowheads="1"/>
                </p:cNvSpPr>
                <p:nvPr>
                  <p:custDataLst>
                    <p:tags r:id="rId5"/>
                  </p:custDataLst>
                </p:nvPr>
              </p:nvSpPr>
              <p:spPr bwMode="gray">
                <a:xfrm>
                  <a:off x="6533251" y="2708976"/>
                  <a:ext cx="2304000" cy="504000"/>
                </a:xfrm>
                <a:prstGeom prst="rect">
                  <a:avLst/>
                </a:prstGeom>
                <a:solidFill>
                  <a:schemeClr val="accent2">
                    <a:lumMod val="40000"/>
                    <a:lumOff val="60000"/>
                  </a:scheme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982" tIns="91408" rIns="612000" bIns="91408" anchor="ctr"/>
                <a:lstStyle/>
                <a:p>
                  <a:pPr algn="r">
                    <a:lnSpc>
                      <a:spcPct val="110000"/>
                    </a:lnSpc>
                  </a:pPr>
                  <a:r>
                    <a:rPr lang="de-DE" sz="1200" b="1" dirty="0" smtClean="0">
                      <a:solidFill>
                        <a:schemeClr val="tx1"/>
                      </a:solidFill>
                      <a:ea typeface="MS PGothic" pitchFamily="34" charset="-128"/>
                      <a:cs typeface="Arial" charset="0"/>
                    </a:rPr>
                    <a:t>Prag </a:t>
                  </a:r>
                  <a:r>
                    <a:rPr lang="de-DE" sz="1200" dirty="0">
                      <a:solidFill>
                        <a:schemeClr val="tx1"/>
                      </a:solidFill>
                      <a:ea typeface="MS PGothic" pitchFamily="34" charset="-128"/>
                      <a:cs typeface="Arial" charset="0"/>
                    </a:rPr>
                    <a:t>(1990)</a:t>
                  </a:r>
                </a:p>
                <a:p>
                  <a:pPr algn="r">
                    <a:lnSpc>
                      <a:spcPct val="110000"/>
                    </a:lnSpc>
                  </a:pPr>
                  <a:r>
                    <a:rPr lang="de-DE" sz="1200" dirty="0" smtClean="0">
                      <a:solidFill>
                        <a:schemeClr val="tx1"/>
                      </a:solidFill>
                      <a:ea typeface="MS PGothic" pitchFamily="34" charset="-128"/>
                      <a:cs typeface="Arial" charset="0"/>
                    </a:rPr>
                    <a:t>15 </a:t>
                  </a:r>
                  <a:r>
                    <a:rPr lang="de-DE" sz="1200" dirty="0" smtClean="0">
                      <a:ea typeface="MS PGothic" pitchFamily="34" charset="-128"/>
                      <a:cs typeface="Arial" charset="0"/>
                    </a:rPr>
                    <a:t>Professionals</a:t>
                  </a:r>
                  <a:endParaRPr lang="de-DE" sz="1200" dirty="0">
                    <a:ea typeface="MS PGothic" pitchFamily="34" charset="-128"/>
                    <a:cs typeface="Arial" charset="0"/>
                  </a:endParaRPr>
                </a:p>
              </p:txBody>
            </p:sp>
            <p:pic>
              <p:nvPicPr>
                <p:cNvPr id="95" name="Picture 66" descr="Pra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00972" y="2744976"/>
                  <a:ext cx="467702" cy="432000"/>
                </a:xfrm>
                <a:prstGeom prst="rect">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w="19050">
                  <a:solidFill>
                    <a:schemeClr val="bg1"/>
                  </a:solidFill>
                </a:ln>
                <a:extLst/>
              </p:spPr>
            </p:pic>
          </p:grpSp>
          <p:grpSp>
            <p:nvGrpSpPr>
              <p:cNvPr id="20" name="Group 19"/>
              <p:cNvGrpSpPr/>
              <p:nvPr/>
            </p:nvGrpSpPr>
            <p:grpSpPr>
              <a:xfrm>
                <a:off x="6706132" y="1306860"/>
                <a:ext cx="2304000" cy="504000"/>
                <a:chOff x="6533632" y="1306860"/>
                <a:chExt cx="2304000" cy="504000"/>
              </a:xfrm>
            </p:grpSpPr>
            <p:sp>
              <p:nvSpPr>
                <p:cNvPr id="78955" name="Rectangle 107"/>
                <p:cNvSpPr>
                  <a:spLocks noChangeArrowheads="1"/>
                </p:cNvSpPr>
                <p:nvPr>
                  <p:custDataLst>
                    <p:tags r:id="rId4"/>
                  </p:custDataLst>
                </p:nvPr>
              </p:nvSpPr>
              <p:spPr bwMode="gray">
                <a:xfrm>
                  <a:off x="6533632" y="1306860"/>
                  <a:ext cx="2304000" cy="504000"/>
                </a:xfrm>
                <a:prstGeom prst="rect">
                  <a:avLst/>
                </a:prstGeom>
                <a:solidFill>
                  <a:schemeClr val="tx2">
                    <a:lumMod val="25000"/>
                    <a:lumOff val="75000"/>
                  </a:schemeClr>
                </a:solidFill>
                <a:ln w="9525" algn="ctr">
                  <a:noFill/>
                  <a:miter lim="800000"/>
                  <a:headEnd/>
                  <a:tailEnd/>
                </a:ln>
                <a:effectLst/>
                <a:extLst/>
              </p:spPr>
              <p:txBody>
                <a:bodyPr lIns="54000" tIns="91408" rIns="612000" bIns="91408" anchor="ctr"/>
                <a:lstStyle/>
                <a:p>
                  <a:pPr marL="85725" algn="r">
                    <a:lnSpc>
                      <a:spcPct val="110000"/>
                    </a:lnSpc>
                  </a:pPr>
                  <a:r>
                    <a:rPr lang="de-DE" sz="1200" b="1" dirty="0">
                      <a:ea typeface="MS PGothic" pitchFamily="34" charset="-128"/>
                      <a:cs typeface="Arial" charset="0"/>
                    </a:rPr>
                    <a:t>New York </a:t>
                  </a:r>
                  <a:r>
                    <a:rPr lang="de-DE" sz="1200" dirty="0">
                      <a:ea typeface="MS PGothic" pitchFamily="34" charset="-128"/>
                      <a:cs typeface="Arial" charset="0"/>
                    </a:rPr>
                    <a:t>(2005)</a:t>
                  </a:r>
                </a:p>
                <a:p>
                  <a:pPr algn="r">
                    <a:lnSpc>
                      <a:spcPct val="110000"/>
                    </a:lnSpc>
                  </a:pPr>
                  <a:r>
                    <a:rPr lang="de-DE" sz="1200" dirty="0" smtClean="0">
                      <a:ea typeface="MS PGothic" pitchFamily="34" charset="-128"/>
                      <a:cs typeface="Arial" charset="0"/>
                    </a:rPr>
                    <a:t>  5 Professionals</a:t>
                  </a:r>
                  <a:endParaRPr lang="de-DE" sz="1200" dirty="0">
                    <a:ea typeface="MS PGothic" pitchFamily="34" charset="-128"/>
                    <a:cs typeface="Arial" charset="0"/>
                  </a:endParaRPr>
                </a:p>
              </p:txBody>
            </p:sp>
            <p:pic>
              <p:nvPicPr>
                <p:cNvPr id="82" name="Picture 108" descr="New York"/>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301499" y="1342860"/>
                  <a:ext cx="467556" cy="432000"/>
                </a:xfrm>
                <a:prstGeom prst="rect">
                  <a:avLst/>
                </a:pr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2700000" scaled="1"/>
                  <a:tileRect/>
                </a:gradFill>
                <a:ln w="19050">
                  <a:solidFill>
                    <a:schemeClr val="bg2"/>
                  </a:solidFill>
                </a:ln>
                <a:extLst/>
              </p:spPr>
            </p:pic>
          </p:grpSp>
          <p:grpSp>
            <p:nvGrpSpPr>
              <p:cNvPr id="60" name="Group 59"/>
              <p:cNvGrpSpPr/>
              <p:nvPr/>
            </p:nvGrpSpPr>
            <p:grpSpPr>
              <a:xfrm>
                <a:off x="6706132" y="2068675"/>
                <a:ext cx="2304000" cy="504000"/>
                <a:chOff x="6298605" y="4804287"/>
                <a:chExt cx="2304000" cy="504000"/>
              </a:xfr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grpSpPr>
            <p:sp>
              <p:nvSpPr>
                <p:cNvPr id="61" name="Rectangle 99"/>
                <p:cNvSpPr>
                  <a:spLocks noChangeArrowheads="1"/>
                </p:cNvSpPr>
                <p:nvPr>
                  <p:custDataLst>
                    <p:tags r:id="rId3"/>
                  </p:custDataLst>
                </p:nvPr>
              </p:nvSpPr>
              <p:spPr bwMode="gray">
                <a:xfrm>
                  <a:off x="6298605" y="4804287"/>
                  <a:ext cx="2304000" cy="504000"/>
                </a:xfrm>
                <a:prstGeom prst="rect">
                  <a:avLst/>
                </a:prstGeom>
                <a:solidFill>
                  <a:schemeClr val="accent2">
                    <a:lumMod val="40000"/>
                    <a:lumOff val="60000"/>
                  </a:scheme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982" tIns="91408" rIns="612000" bIns="91408" anchor="ctr"/>
                <a:lstStyle/>
                <a:p>
                  <a:pPr algn="r">
                    <a:lnSpc>
                      <a:spcPct val="110000"/>
                    </a:lnSpc>
                  </a:pPr>
                  <a:r>
                    <a:rPr lang="de-DE" sz="1200" b="1" dirty="0">
                      <a:solidFill>
                        <a:schemeClr val="tx1"/>
                      </a:solidFill>
                      <a:ea typeface="MS PGothic" pitchFamily="34" charset="-128"/>
                      <a:cs typeface="Arial" charset="0"/>
                    </a:rPr>
                    <a:t>Bratislava </a:t>
                  </a:r>
                  <a:r>
                    <a:rPr lang="de-DE" sz="1200" dirty="0">
                      <a:solidFill>
                        <a:schemeClr val="tx1"/>
                      </a:solidFill>
                      <a:ea typeface="MS PGothic" pitchFamily="34" charset="-128"/>
                      <a:cs typeface="Arial" charset="0"/>
                    </a:rPr>
                    <a:t>(2004)</a:t>
                  </a:r>
                </a:p>
                <a:p>
                  <a:pPr algn="r">
                    <a:lnSpc>
                      <a:spcPct val="110000"/>
                    </a:lnSpc>
                  </a:pPr>
                  <a:r>
                    <a:rPr lang="de-DE" sz="1200" dirty="0" smtClean="0">
                      <a:ea typeface="MS PGothic" pitchFamily="34" charset="-128"/>
                      <a:cs typeface="Arial" charset="0"/>
                    </a:rPr>
                    <a:t>5</a:t>
                  </a:r>
                  <a:r>
                    <a:rPr lang="de-DE" sz="1200" dirty="0" smtClean="0">
                      <a:solidFill>
                        <a:schemeClr val="tx1"/>
                      </a:solidFill>
                      <a:ea typeface="MS PGothic" pitchFamily="34" charset="-128"/>
                      <a:cs typeface="Arial" charset="0"/>
                    </a:rPr>
                    <a:t> </a:t>
                  </a:r>
                  <a:r>
                    <a:rPr lang="de-DE" sz="1200" dirty="0" smtClean="0">
                      <a:ea typeface="MS PGothic" pitchFamily="34" charset="-128"/>
                      <a:cs typeface="Arial" charset="0"/>
                    </a:rPr>
                    <a:t>Professionals</a:t>
                  </a:r>
                  <a:endParaRPr lang="de-DE" sz="1200" dirty="0">
                    <a:ea typeface="MS PGothic" pitchFamily="34" charset="-128"/>
                    <a:cs typeface="Arial" charset="0"/>
                  </a:endParaRPr>
                </a:p>
              </p:txBody>
            </p:sp>
            <p:pic>
              <p:nvPicPr>
                <p:cNvPr id="62" name="Picture 100" descr="Bratislava"/>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64385" y="4840287"/>
                  <a:ext cx="469643" cy="432000"/>
                </a:xfrm>
                <a:prstGeom prst="rect">
                  <a:avLst/>
                </a:prstGeom>
                <a:grpFill/>
                <a:ln w="19050">
                  <a:solidFill>
                    <a:schemeClr val="bg1"/>
                  </a:solidFill>
                </a:ln>
                <a:extLst/>
              </p:spPr>
            </p:pic>
          </p:grpSp>
          <p:grpSp>
            <p:nvGrpSpPr>
              <p:cNvPr id="63" name="Group 62"/>
              <p:cNvGrpSpPr/>
              <p:nvPr/>
            </p:nvGrpSpPr>
            <p:grpSpPr>
              <a:xfrm>
                <a:off x="6706132" y="3592305"/>
                <a:ext cx="2304000" cy="504000"/>
                <a:chOff x="6298605" y="4107375"/>
                <a:chExt cx="2304000" cy="504000"/>
              </a:xfr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p:grpSpPr>
            <p:sp>
              <p:nvSpPr>
                <p:cNvPr id="64" name="Rectangle 89"/>
                <p:cNvSpPr>
                  <a:spLocks noChangeArrowheads="1"/>
                </p:cNvSpPr>
                <p:nvPr>
                  <p:custDataLst>
                    <p:tags r:id="rId2"/>
                  </p:custDataLst>
                </p:nvPr>
              </p:nvSpPr>
              <p:spPr bwMode="gray">
                <a:xfrm>
                  <a:off x="6298605" y="4107375"/>
                  <a:ext cx="2304000" cy="504000"/>
                </a:xfrm>
                <a:prstGeom prst="rect">
                  <a:avLst/>
                </a:prstGeom>
                <a:solidFill>
                  <a:schemeClr val="accent2">
                    <a:lumMod val="40000"/>
                    <a:lumOff val="60000"/>
                  </a:scheme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982" tIns="91408" rIns="612000" bIns="91408" anchor="ctr"/>
                <a:lstStyle/>
                <a:p>
                  <a:pPr algn="r">
                    <a:lnSpc>
                      <a:spcPct val="110000"/>
                    </a:lnSpc>
                  </a:pPr>
                  <a:r>
                    <a:rPr lang="de-DE" sz="1200" b="1" dirty="0" smtClean="0">
                      <a:solidFill>
                        <a:schemeClr val="tx1"/>
                      </a:solidFill>
                      <a:ea typeface="MS PGothic" pitchFamily="34" charset="-128"/>
                      <a:cs typeface="Arial" charset="0"/>
                    </a:rPr>
                    <a:t>Bukarest </a:t>
                  </a:r>
                  <a:r>
                    <a:rPr lang="de-DE" sz="1200" dirty="0">
                      <a:solidFill>
                        <a:schemeClr val="tx1"/>
                      </a:solidFill>
                      <a:ea typeface="MS PGothic" pitchFamily="34" charset="-128"/>
                      <a:cs typeface="Arial" charset="0"/>
                    </a:rPr>
                    <a:t>(1998)</a:t>
                  </a:r>
                </a:p>
                <a:p>
                  <a:pPr algn="r">
                    <a:lnSpc>
                      <a:spcPct val="110000"/>
                    </a:lnSpc>
                  </a:pPr>
                  <a:r>
                    <a:rPr lang="de-DE" sz="1200" dirty="0" smtClean="0">
                      <a:solidFill>
                        <a:schemeClr val="tx1"/>
                      </a:solidFill>
                      <a:ea typeface="MS PGothic" pitchFamily="34" charset="-128"/>
                      <a:cs typeface="Arial" charset="0"/>
                    </a:rPr>
                    <a:t>25 </a:t>
                  </a:r>
                  <a:r>
                    <a:rPr lang="de-DE" sz="1200" dirty="0" smtClean="0">
                      <a:ea typeface="MS PGothic" pitchFamily="34" charset="-128"/>
                      <a:cs typeface="Arial" charset="0"/>
                    </a:rPr>
                    <a:t>Professionals</a:t>
                  </a:r>
                  <a:endParaRPr lang="de-DE" sz="1200" dirty="0">
                    <a:ea typeface="MS PGothic" pitchFamily="34" charset="-128"/>
                    <a:cs typeface="Arial" charset="0"/>
                  </a:endParaRPr>
                </a:p>
              </p:txBody>
            </p:sp>
            <p:pic>
              <p:nvPicPr>
                <p:cNvPr id="65" name="Picture 90" descr="Bukarest"/>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066326" y="4143375"/>
                  <a:ext cx="467702" cy="432000"/>
                </a:xfrm>
                <a:prstGeom prst="rect">
                  <a:avLst/>
                </a:prstGeom>
                <a:grpFill/>
                <a:ln w="19050">
                  <a:solidFill>
                    <a:schemeClr val="bg1"/>
                  </a:solidFill>
                </a:ln>
                <a:extLst/>
              </p:spPr>
            </p:pic>
          </p:grpSp>
          <p:grpSp>
            <p:nvGrpSpPr>
              <p:cNvPr id="66" name="Group 65"/>
              <p:cNvGrpSpPr/>
              <p:nvPr/>
            </p:nvGrpSpPr>
            <p:grpSpPr>
              <a:xfrm>
                <a:off x="6706132" y="2830490"/>
                <a:ext cx="2304000" cy="504000"/>
                <a:chOff x="6533251" y="1988840"/>
                <a:chExt cx="2304000" cy="504000"/>
              </a:xfrm>
            </p:grpSpPr>
            <p:sp>
              <p:nvSpPr>
                <p:cNvPr id="67" name="Rectangle 83"/>
                <p:cNvSpPr>
                  <a:spLocks noChangeArrowheads="1"/>
                </p:cNvSpPr>
                <p:nvPr>
                  <p:custDataLst>
                    <p:tags r:id="rId1"/>
                  </p:custDataLst>
                </p:nvPr>
              </p:nvSpPr>
              <p:spPr bwMode="gray">
                <a:xfrm>
                  <a:off x="6533251" y="1988840"/>
                  <a:ext cx="2304000" cy="504000"/>
                </a:xfrm>
                <a:prstGeom prst="rect">
                  <a:avLst/>
                </a:prstGeom>
                <a:solidFill>
                  <a:schemeClr val="accent2">
                    <a:lumMod val="40000"/>
                    <a:lumOff val="60000"/>
                  </a:scheme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982" tIns="91408" rIns="612000" bIns="91408" anchor="ctr"/>
                <a:lstStyle/>
                <a:p>
                  <a:pPr algn="r">
                    <a:lnSpc>
                      <a:spcPct val="110000"/>
                    </a:lnSpc>
                  </a:pPr>
                  <a:r>
                    <a:rPr lang="de-DE" sz="1200" b="1" dirty="0">
                      <a:solidFill>
                        <a:schemeClr val="tx1"/>
                      </a:solidFill>
                      <a:ea typeface="MS PGothic" pitchFamily="34" charset="-128"/>
                      <a:cs typeface="Arial" charset="0"/>
                    </a:rPr>
                    <a:t>Budapest </a:t>
                  </a:r>
                  <a:r>
                    <a:rPr lang="de-DE" sz="1200" dirty="0">
                      <a:solidFill>
                        <a:schemeClr val="tx1"/>
                      </a:solidFill>
                      <a:ea typeface="MS PGothic" pitchFamily="34" charset="-128"/>
                      <a:cs typeface="Arial" charset="0"/>
                    </a:rPr>
                    <a:t>(1990)</a:t>
                  </a:r>
                </a:p>
                <a:p>
                  <a:pPr algn="r">
                    <a:lnSpc>
                      <a:spcPct val="110000"/>
                    </a:lnSpc>
                  </a:pPr>
                  <a:r>
                    <a:rPr lang="de-DE" sz="1200" dirty="0" smtClean="0">
                      <a:solidFill>
                        <a:schemeClr val="tx1"/>
                      </a:solidFill>
                      <a:ea typeface="MS PGothic" pitchFamily="34" charset="-128"/>
                      <a:cs typeface="Arial" charset="0"/>
                    </a:rPr>
                    <a:t>10 </a:t>
                  </a:r>
                  <a:r>
                    <a:rPr lang="de-DE" sz="1200" dirty="0" smtClean="0">
                      <a:ea typeface="MS PGothic" pitchFamily="34" charset="-128"/>
                      <a:cs typeface="Arial" charset="0"/>
                    </a:rPr>
                    <a:t>Professionals</a:t>
                  </a:r>
                  <a:endParaRPr lang="de-DE" sz="1200" dirty="0">
                    <a:ea typeface="MS PGothic" pitchFamily="34" charset="-128"/>
                    <a:cs typeface="Arial" charset="0"/>
                  </a:endParaRPr>
                </a:p>
              </p:txBody>
            </p:sp>
            <p:pic>
              <p:nvPicPr>
                <p:cNvPr id="68" name="Picture 84" descr="Budapest"/>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299031" y="2024840"/>
                  <a:ext cx="469643" cy="432000"/>
                </a:xfrm>
                <a:prstGeom prst="rect">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w="19050">
                  <a:solidFill>
                    <a:schemeClr val="bg1"/>
                  </a:solidFill>
                </a:ln>
                <a:extLst/>
              </p:spPr>
            </p:pic>
          </p:grpSp>
        </p:grpSp>
      </p:grpSp>
      <p:sp>
        <p:nvSpPr>
          <p:cNvPr id="3" name="TextBox 2"/>
          <p:cNvSpPr txBox="1"/>
          <p:nvPr/>
        </p:nvSpPr>
        <p:spPr>
          <a:xfrm>
            <a:off x="251520" y="6381328"/>
            <a:ext cx="1152000" cy="195814"/>
          </a:xfrm>
          <a:prstGeom prst="rect">
            <a:avLst/>
          </a:prstGeom>
          <a:noFill/>
        </p:spPr>
        <p:txBody>
          <a:bodyPr wrap="square" lIns="36000" tIns="36000" rIns="36000" bIns="36000" rtlCol="0">
            <a:spAutoFit/>
          </a:bodyPr>
          <a:lstStyle/>
          <a:p>
            <a:pPr>
              <a:buClr>
                <a:srgbClr val="AF002D"/>
              </a:buClr>
              <a:buSzPct val="70000"/>
            </a:pPr>
            <a:r>
              <a:rPr lang="en-GB" sz="800" dirty="0" smtClean="0"/>
              <a:t>Stand: 31.12.2014</a:t>
            </a:r>
          </a:p>
        </p:txBody>
      </p:sp>
    </p:spTree>
    <p:extLst>
      <p:ext uri="{BB962C8B-B14F-4D97-AF65-F5344CB8AC3E}">
        <p14:creationId xmlns:p14="http://schemas.microsoft.com/office/powerpoint/2010/main" val="154775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Instrumente der Beschäftigung „junger Menschen“</a:t>
            </a:r>
            <a:endParaRPr lang="de-DE" dirty="0">
              <a:solidFill>
                <a:srgbClr val="002C5A"/>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7047598"/>
              </p:ext>
            </p:extLst>
          </p:nvPr>
        </p:nvGraphicFramePr>
        <p:xfrm>
          <a:off x="395536" y="1052736"/>
          <a:ext cx="8496300" cy="5226695"/>
        </p:xfrm>
        <a:graphic>
          <a:graphicData uri="http://schemas.openxmlformats.org/drawingml/2006/table">
            <a:tbl>
              <a:tblPr firstRow="1" bandRow="1">
                <a:tableStyleId>{5C22544A-7EE6-4342-B048-85BDC9FD1C3A}</a:tableStyleId>
              </a:tblPr>
              <a:tblGrid>
                <a:gridCol w="2027585"/>
                <a:gridCol w="2220565"/>
                <a:gridCol w="2520602"/>
                <a:gridCol w="1727548"/>
              </a:tblGrid>
              <a:tr h="715655">
                <a:tc>
                  <a:txBody>
                    <a:bodyPr/>
                    <a:lstStyle/>
                    <a:p>
                      <a:pPr algn="l"/>
                      <a:endParaRPr lang="de-DE" dirty="0"/>
                    </a:p>
                  </a:txBody>
                  <a:tcPr/>
                </a:tc>
                <a:tc>
                  <a:txBody>
                    <a:bodyPr/>
                    <a:lstStyle/>
                    <a:p>
                      <a:pPr algn="l"/>
                      <a:r>
                        <a:rPr lang="de-DE" dirty="0" smtClean="0"/>
                        <a:t>Arbeitsrecht</a:t>
                      </a:r>
                      <a:endParaRPr lang="de-DE" dirty="0"/>
                    </a:p>
                  </a:txBody>
                  <a:tcPr/>
                </a:tc>
                <a:tc>
                  <a:txBody>
                    <a:bodyPr/>
                    <a:lstStyle/>
                    <a:p>
                      <a:pPr algn="l"/>
                      <a:r>
                        <a:rPr lang="de-DE" dirty="0" smtClean="0"/>
                        <a:t>Sozialrecht</a:t>
                      </a:r>
                      <a:endParaRPr lang="de-DE" dirty="0"/>
                    </a:p>
                  </a:txBody>
                  <a:tcPr/>
                </a:tc>
                <a:tc>
                  <a:txBody>
                    <a:bodyPr/>
                    <a:lstStyle/>
                    <a:p>
                      <a:pPr algn="l"/>
                      <a:r>
                        <a:rPr lang="de-DE" dirty="0" smtClean="0"/>
                        <a:t>Sonstiges</a:t>
                      </a:r>
                      <a:endParaRPr lang="de-DE" dirty="0"/>
                    </a:p>
                  </a:txBody>
                  <a:tcPr/>
                </a:tc>
              </a:tr>
              <a:tr h="715655">
                <a:tc>
                  <a:txBody>
                    <a:bodyPr/>
                    <a:lstStyle/>
                    <a:p>
                      <a:pPr algn="l"/>
                      <a:r>
                        <a:rPr lang="de-DE" dirty="0" smtClean="0"/>
                        <a:t>vorgeschriebenes</a:t>
                      </a:r>
                      <a:r>
                        <a:rPr lang="de-DE" baseline="0" dirty="0" smtClean="0"/>
                        <a:t> </a:t>
                      </a:r>
                      <a:r>
                        <a:rPr lang="de-DE" dirty="0" smtClean="0"/>
                        <a:t>Praktikum im Studium</a:t>
                      </a:r>
                      <a:endParaRPr lang="de-DE" dirty="0"/>
                    </a:p>
                  </a:txBody>
                  <a:tcPr/>
                </a:tc>
                <a:tc>
                  <a:txBody>
                    <a:bodyPr/>
                    <a:lstStyle/>
                    <a:p>
                      <a:pPr algn="l"/>
                      <a:r>
                        <a:rPr lang="de-DE" sz="1200" dirty="0" smtClean="0"/>
                        <a:t>AN (-), § 26 BBiG (-), „es gilt Landesrecht“, MiLoG (-)</a:t>
                      </a:r>
                    </a:p>
                    <a:p>
                      <a:pPr algn="l"/>
                      <a:endParaRPr lang="de-D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u="sng" dirty="0" smtClean="0"/>
                        <a:t>keine</a:t>
                      </a:r>
                      <a:r>
                        <a:rPr lang="de-DE" sz="1200" dirty="0" smtClean="0"/>
                        <a:t> SV des Praktikanten</a:t>
                      </a:r>
                      <a:r>
                        <a:rPr lang="de-DE" sz="1200" baseline="0" dirty="0" smtClean="0"/>
                        <a:t> durch </a:t>
                      </a:r>
                      <a:r>
                        <a:rPr lang="de-DE" sz="1200" dirty="0" smtClean="0"/>
                        <a:t>Praktikumsstelle, </a:t>
                      </a:r>
                      <a:r>
                        <a:rPr lang="de-DE" sz="1200" u="sng" dirty="0" smtClean="0"/>
                        <a:t>unabhängig</a:t>
                      </a:r>
                      <a:r>
                        <a:rPr lang="de-DE" sz="1200" dirty="0" smtClean="0"/>
                        <a:t> von Entgelt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000" dirty="0" smtClean="0"/>
                        <a:t>wenn kein Entgelt gezahlt</a:t>
                      </a:r>
                      <a:r>
                        <a:rPr lang="de-DE" sz="1000" baseline="0" dirty="0" smtClean="0"/>
                        <a:t> wird: </a:t>
                      </a:r>
                      <a:r>
                        <a:rPr lang="de-DE" sz="1000" i="1" baseline="0" dirty="0" smtClean="0"/>
                        <a:t>zwar </a:t>
                      </a:r>
                      <a:r>
                        <a:rPr lang="de-DE" sz="1000" i="1" baseline="0" dirty="0" err="1" smtClean="0"/>
                        <a:t>SVPflicht</a:t>
                      </a:r>
                      <a:r>
                        <a:rPr lang="de-DE" sz="1000" i="1" baseline="0" dirty="0" smtClean="0"/>
                        <a:t> in KV &amp; PV </a:t>
                      </a:r>
                      <a:r>
                        <a:rPr lang="de-DE" sz="1000" i="1" dirty="0" smtClean="0"/>
                        <a:t>(</a:t>
                      </a:r>
                      <a:r>
                        <a:rPr lang="nn-NO" sz="1000" i="1" baseline="0" dirty="0" smtClean="0"/>
                        <a:t>§ 5 </a:t>
                      </a:r>
                      <a:r>
                        <a:rPr lang="nn-NO" sz="1000" i="1" baseline="0" dirty="0" err="1" smtClean="0"/>
                        <a:t>Abs</a:t>
                      </a:r>
                      <a:r>
                        <a:rPr lang="nn-NO" sz="1000" i="1" baseline="0" dirty="0" smtClean="0"/>
                        <a:t>. 1 Nr. 10 SGB V</a:t>
                      </a:r>
                      <a:r>
                        <a:rPr lang="de-DE" sz="1000" i="1" baseline="0" dirty="0" smtClean="0"/>
                        <a:t>), aber i.d.R. vorrangige Versicherung als Student  § 5 Abs. 1 Nr. 9 SGB V, </a:t>
                      </a:r>
                      <a:r>
                        <a:rPr lang="de-DE" sz="1000" i="1" baseline="0" dirty="0" err="1" smtClean="0"/>
                        <a:t>SVFreiheit</a:t>
                      </a:r>
                      <a:r>
                        <a:rPr lang="de-DE" sz="1000" i="1" baseline="0" dirty="0" smtClean="0"/>
                        <a:t> in AV (§ 27 IV Nr. 2 SGB III), </a:t>
                      </a:r>
                      <a:r>
                        <a:rPr lang="de-DE" sz="1000" i="1" u="sng" baseline="0" dirty="0" smtClean="0"/>
                        <a:t>und RV</a:t>
                      </a:r>
                      <a:r>
                        <a:rPr lang="de-DE" sz="1000" i="1" baseline="0" dirty="0" smtClean="0"/>
                        <a:t> § 5 III SGB VI;</a:t>
                      </a:r>
                      <a:endParaRPr lang="de-DE" sz="1000" i="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de-DE" sz="100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000" baseline="0" dirty="0" smtClean="0"/>
                        <a:t>wenn Entgelt gezahlt wird: </a:t>
                      </a:r>
                      <a:r>
                        <a:rPr lang="de-DE" sz="1000" i="1" baseline="0" dirty="0" err="1" smtClean="0"/>
                        <a:t>SV</a:t>
                      </a:r>
                      <a:r>
                        <a:rPr lang="de-DE" sz="1000" i="1" dirty="0" err="1" smtClean="0"/>
                        <a:t>Freiheit</a:t>
                      </a:r>
                      <a:r>
                        <a:rPr lang="de-DE" sz="1000" i="1" baseline="0" dirty="0" smtClean="0"/>
                        <a:t> in KV, PV (§ 6 I Nr. 3 SGB V), AV (§ 27 IV Nr. 2 SGB III), </a:t>
                      </a:r>
                      <a:r>
                        <a:rPr lang="de-DE" sz="1000" i="1" u="sng" baseline="0" dirty="0" smtClean="0"/>
                        <a:t>und RV</a:t>
                      </a:r>
                      <a:r>
                        <a:rPr lang="de-DE" sz="1000" i="1" baseline="0" dirty="0" smtClean="0"/>
                        <a:t>  § 5 III SGB VI</a:t>
                      </a:r>
                      <a:endParaRPr lang="de-DE" sz="1000" i="1" dirty="0"/>
                    </a:p>
                  </a:txBody>
                  <a:tcPr/>
                </a:tc>
                <a:tc>
                  <a:txBody>
                    <a:bodyPr/>
                    <a:lstStyle/>
                    <a:p>
                      <a:pPr algn="l"/>
                      <a:r>
                        <a:rPr lang="de-DE" sz="1200" dirty="0" smtClean="0"/>
                        <a:t>„Lernen durch arbeiten“</a:t>
                      </a:r>
                    </a:p>
                    <a:p>
                      <a:pPr algn="l"/>
                      <a:endParaRPr lang="de-DE" sz="1200" dirty="0" smtClean="0"/>
                    </a:p>
                    <a:p>
                      <a:pPr algn="l"/>
                      <a:r>
                        <a:rPr lang="de-DE" sz="1200" dirty="0" smtClean="0"/>
                        <a:t>Obacht: Risiko</a:t>
                      </a:r>
                      <a:r>
                        <a:rPr lang="de-DE" sz="1200" baseline="0" dirty="0" smtClean="0"/>
                        <a:t> für </a:t>
                      </a:r>
                      <a:r>
                        <a:rPr lang="de-DE" sz="1200" baseline="0" dirty="0" err="1" smtClean="0"/>
                        <a:t>FamilienV</a:t>
                      </a:r>
                      <a:r>
                        <a:rPr lang="de-DE" sz="1200" baseline="0" dirty="0" smtClean="0"/>
                        <a:t> (§10 I Nr. 5 SGB V)</a:t>
                      </a:r>
                      <a:endParaRPr lang="de-DE" sz="1200" dirty="0"/>
                    </a:p>
                  </a:txBody>
                  <a:tcPr/>
                </a:tc>
              </a:tr>
              <a:tr h="715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für Studienaufnahme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vorgeschriebenes Vor</a:t>
                      </a:r>
                      <a:r>
                        <a:rPr lang="de-DE" baseline="0" dirty="0" smtClean="0"/>
                        <a:t>praktikum</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AN</a:t>
                      </a:r>
                      <a:r>
                        <a:rPr lang="de-DE" sz="1200" baseline="0" dirty="0" smtClean="0"/>
                        <a:t> (-), § 26 BBiG (+) „angemessenes Entgelt“, </a:t>
                      </a:r>
                      <a:r>
                        <a:rPr lang="de-DE" sz="1200" b="0" i="0" dirty="0" smtClean="0">
                          <a:solidFill>
                            <a:schemeClr val="tx1"/>
                          </a:solidFill>
                        </a:rPr>
                        <a:t>MiLoG (-)</a:t>
                      </a:r>
                      <a:endParaRPr lang="de-DE" sz="1200" b="0" i="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SV des Praktikanten</a:t>
                      </a:r>
                      <a:r>
                        <a:rPr lang="de-DE" sz="1200" baseline="0" dirty="0" smtClean="0"/>
                        <a:t> durch </a:t>
                      </a:r>
                      <a:r>
                        <a:rPr lang="de-DE" sz="1200" dirty="0" smtClean="0"/>
                        <a:t>Praktikumsstelle, </a:t>
                      </a:r>
                      <a:r>
                        <a:rPr lang="de-DE" sz="1200" u="sng" dirty="0" smtClean="0"/>
                        <a:t>unabhängig</a:t>
                      </a:r>
                      <a:r>
                        <a:rPr lang="de-DE" sz="1200" dirty="0" smtClean="0"/>
                        <a:t> von Entgelt</a:t>
                      </a:r>
                    </a:p>
                    <a:p>
                      <a:pPr algn="l"/>
                      <a:endParaRPr lang="de-DE" sz="1000" dirty="0" smtClean="0"/>
                    </a:p>
                    <a:p>
                      <a:pPr algn="just"/>
                      <a:r>
                        <a:rPr lang="de-DE" sz="1000" dirty="0" smtClean="0"/>
                        <a:t>wenn kein Entgelt</a:t>
                      </a:r>
                      <a:r>
                        <a:rPr lang="de-DE" sz="1000" baseline="0" dirty="0" smtClean="0"/>
                        <a:t> </a:t>
                      </a:r>
                      <a:r>
                        <a:rPr lang="de-DE" sz="1000" dirty="0" smtClean="0"/>
                        <a:t>gezahlt: </a:t>
                      </a:r>
                      <a:r>
                        <a:rPr lang="de-DE" sz="1000" i="1" dirty="0" err="1" smtClean="0"/>
                        <a:t>SVPflicht</a:t>
                      </a:r>
                      <a:r>
                        <a:rPr lang="de-DE" sz="1000" i="1" baseline="0" dirty="0" smtClean="0"/>
                        <a:t> </a:t>
                      </a:r>
                      <a:r>
                        <a:rPr lang="de-DE" sz="1000" i="1" dirty="0" smtClean="0"/>
                        <a:t>in der KV, PV</a:t>
                      </a:r>
                      <a:r>
                        <a:rPr lang="de-DE" sz="1000" i="1" baseline="0" dirty="0" smtClean="0"/>
                        <a:t> </a:t>
                      </a:r>
                      <a:r>
                        <a:rPr lang="de-DE" sz="1000" i="1" dirty="0" smtClean="0"/>
                        <a:t>als Praktikant (§ 5 I Nr. 10 SGB V), in</a:t>
                      </a:r>
                      <a:r>
                        <a:rPr lang="de-DE" sz="1000" i="1" baseline="0" dirty="0" smtClean="0"/>
                        <a:t> </a:t>
                      </a:r>
                      <a:r>
                        <a:rPr lang="de-DE" sz="1000" i="1" dirty="0" smtClean="0"/>
                        <a:t>RV, AV als zur</a:t>
                      </a:r>
                      <a:r>
                        <a:rPr lang="de-DE" sz="1000" i="1" baseline="0" dirty="0" smtClean="0"/>
                        <a:t> </a:t>
                      </a:r>
                      <a:r>
                        <a:rPr lang="de-DE" sz="1000" i="1" dirty="0" smtClean="0"/>
                        <a:t>Berufsausbildung</a:t>
                      </a:r>
                      <a:r>
                        <a:rPr lang="de-DE" sz="1000" i="1" baseline="0" dirty="0" smtClean="0"/>
                        <a:t> </a:t>
                      </a:r>
                      <a:r>
                        <a:rPr lang="de-DE" sz="1000" i="1" dirty="0" smtClean="0"/>
                        <a:t>Beschäftigter</a:t>
                      </a:r>
                      <a:r>
                        <a:rPr lang="de-DE" sz="1000" i="1" baseline="0" dirty="0" smtClean="0"/>
                        <a:t> </a:t>
                      </a:r>
                      <a:r>
                        <a:rPr lang="de-DE" sz="1000" i="1" dirty="0" smtClean="0"/>
                        <a:t>(§ 1 Nr. 1 SGB VI, § 25 I SGB III);</a:t>
                      </a:r>
                    </a:p>
                    <a:p>
                      <a:pPr algn="just"/>
                      <a:endParaRPr lang="de-DE" sz="1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000" dirty="0" smtClean="0"/>
                        <a:t>wenn Entgelt gezahlt wird: </a:t>
                      </a:r>
                      <a:r>
                        <a:rPr lang="de-DE" sz="1000" i="1" dirty="0" err="1" smtClean="0"/>
                        <a:t>SVPflicht</a:t>
                      </a:r>
                      <a:r>
                        <a:rPr lang="de-DE" sz="1000" i="1" dirty="0" smtClean="0"/>
                        <a:t> in KV/PV,</a:t>
                      </a:r>
                      <a:r>
                        <a:rPr lang="de-DE" sz="1000" i="1" baseline="0" dirty="0" smtClean="0"/>
                        <a:t> RV, AV </a:t>
                      </a:r>
                      <a:r>
                        <a:rPr lang="de-DE" sz="1000" i="1" dirty="0" smtClean="0"/>
                        <a:t>als</a:t>
                      </a:r>
                      <a:r>
                        <a:rPr lang="de-DE" sz="1000" i="1" baseline="0" dirty="0" smtClean="0"/>
                        <a:t> </a:t>
                      </a:r>
                      <a:r>
                        <a:rPr lang="de-DE" sz="1000" i="1" dirty="0" smtClean="0"/>
                        <a:t>zur</a:t>
                      </a:r>
                      <a:r>
                        <a:rPr lang="de-DE" sz="1000" i="1" baseline="0" dirty="0" smtClean="0"/>
                        <a:t> </a:t>
                      </a:r>
                      <a:r>
                        <a:rPr lang="de-DE" sz="1000" i="1" dirty="0" smtClean="0"/>
                        <a:t>Berufsausbildung</a:t>
                      </a:r>
                      <a:r>
                        <a:rPr lang="de-DE" sz="1000" i="1" baseline="0" dirty="0" smtClean="0"/>
                        <a:t> </a:t>
                      </a:r>
                      <a:r>
                        <a:rPr lang="de-DE" sz="1000" i="1" dirty="0" smtClean="0"/>
                        <a:t>Beschäftigter (§ 5 I Nr. 1 SGB V, § 1 Nr. 1 SGB VI, § 25 I SGB III)</a:t>
                      </a:r>
                      <a:endParaRPr lang="de-DE" sz="1000" i="1" baseline="0" dirty="0" smtClean="0"/>
                    </a:p>
                  </a:txBody>
                  <a:tcPr/>
                </a:tc>
                <a:tc>
                  <a:txBody>
                    <a:bodyPr/>
                    <a:lstStyle/>
                    <a:p>
                      <a:pPr algn="l"/>
                      <a:endParaRPr lang="de-DE" sz="1200" dirty="0"/>
                    </a:p>
                  </a:txBody>
                  <a:tcPr/>
                </a:tc>
              </a:tr>
            </a:tbl>
          </a:graphicData>
        </a:graphic>
      </p:graphicFrame>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199469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496000" cy="895350"/>
          </a:xfrm>
        </p:spPr>
        <p:txBody>
          <a:bodyPr/>
          <a:lstStyle/>
          <a:p>
            <a:r>
              <a:rPr lang="de-DE" dirty="0" smtClean="0">
                <a:solidFill>
                  <a:srgbClr val="002C5A"/>
                </a:solidFill>
                <a:latin typeface="Times New Roman" pitchFamily="18" charset="0"/>
                <a:cs typeface="Times New Roman" pitchFamily="18" charset="0"/>
              </a:rPr>
              <a:t>Instrumente der Beschäftigung „junger Menschen“</a:t>
            </a:r>
            <a:endParaRPr lang="de-DE" dirty="0">
              <a:solidFill>
                <a:srgbClr val="002C5A"/>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9267498"/>
              </p:ext>
            </p:extLst>
          </p:nvPr>
        </p:nvGraphicFramePr>
        <p:xfrm>
          <a:off x="395536" y="836712"/>
          <a:ext cx="8496300" cy="5028695"/>
        </p:xfrm>
        <a:graphic>
          <a:graphicData uri="http://schemas.openxmlformats.org/drawingml/2006/table">
            <a:tbl>
              <a:tblPr firstRow="1" bandRow="1">
                <a:tableStyleId>{5C22544A-7EE6-4342-B048-85BDC9FD1C3A}</a:tableStyleId>
              </a:tblPr>
              <a:tblGrid>
                <a:gridCol w="2124075"/>
                <a:gridCol w="2124075"/>
                <a:gridCol w="2448594"/>
                <a:gridCol w="1799556"/>
              </a:tblGrid>
              <a:tr h="731015">
                <a:tc>
                  <a:txBody>
                    <a:bodyPr/>
                    <a:lstStyle/>
                    <a:p>
                      <a:endParaRPr lang="de-DE" dirty="0"/>
                    </a:p>
                  </a:txBody>
                  <a:tcPr/>
                </a:tc>
                <a:tc>
                  <a:txBody>
                    <a:bodyPr/>
                    <a:lstStyle/>
                    <a:p>
                      <a:r>
                        <a:rPr lang="de-DE" dirty="0" smtClean="0"/>
                        <a:t>Arbeitsrecht</a:t>
                      </a:r>
                      <a:endParaRPr lang="de-DE" dirty="0"/>
                    </a:p>
                  </a:txBody>
                  <a:tcPr/>
                </a:tc>
                <a:tc>
                  <a:txBody>
                    <a:bodyPr/>
                    <a:lstStyle/>
                    <a:p>
                      <a:r>
                        <a:rPr lang="de-DE" dirty="0" smtClean="0"/>
                        <a:t>Sozialrecht</a:t>
                      </a:r>
                      <a:endParaRPr lang="de-DE" dirty="0"/>
                    </a:p>
                  </a:txBody>
                  <a:tcPr/>
                </a:tc>
                <a:tc>
                  <a:txBody>
                    <a:bodyPr/>
                    <a:lstStyle/>
                    <a:p>
                      <a:r>
                        <a:rPr lang="de-DE" dirty="0" smtClean="0"/>
                        <a:t>Sonstiges</a:t>
                      </a:r>
                      <a:endParaRPr lang="de-DE" dirty="0"/>
                    </a:p>
                  </a:txBody>
                  <a:tcPr/>
                </a:tc>
              </a:tr>
              <a:tr h="731015">
                <a:tc>
                  <a:txBody>
                    <a:bodyPr/>
                    <a:lstStyle/>
                    <a:p>
                      <a:pPr algn="l"/>
                      <a:r>
                        <a:rPr lang="de-DE" dirty="0" smtClean="0"/>
                        <a:t>freiwilliges Praktikum im Studium</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dirty="0" smtClean="0">
                          <a:solidFill>
                            <a:schemeClr val="tx1"/>
                          </a:solidFill>
                        </a:rPr>
                        <a:t>AN</a:t>
                      </a:r>
                      <a:r>
                        <a:rPr lang="de-DE" sz="1200" b="0" i="0" baseline="0" dirty="0" smtClean="0">
                          <a:solidFill>
                            <a:schemeClr val="tx1"/>
                          </a:solidFill>
                        </a:rPr>
                        <a:t> (-), § 26 </a:t>
                      </a:r>
                      <a:r>
                        <a:rPr lang="de-DE" sz="1200" baseline="0" dirty="0" smtClean="0"/>
                        <a:t>BBiG (+), bisher: „angemessenes Entgelt“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Neu: </a:t>
                      </a:r>
                      <a:r>
                        <a:rPr lang="de-DE" sz="1200" baseline="0" dirty="0" err="1" smtClean="0"/>
                        <a:t>MiLoG</a:t>
                      </a:r>
                      <a:r>
                        <a:rPr lang="de-DE" sz="1200" baseline="0" dirty="0" smtClean="0"/>
                        <a:t> (+/-)</a:t>
                      </a:r>
                      <a:endParaRPr lang="de-DE"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u="sng" dirty="0" smtClean="0"/>
                        <a:t>keine</a:t>
                      </a:r>
                      <a:r>
                        <a:rPr lang="de-DE" sz="1200" dirty="0" smtClean="0"/>
                        <a:t> SV des Praktikanten</a:t>
                      </a:r>
                      <a:r>
                        <a:rPr lang="de-DE" sz="1200" baseline="0" dirty="0" smtClean="0"/>
                        <a:t> durch </a:t>
                      </a:r>
                      <a:r>
                        <a:rPr lang="de-DE" sz="1200" dirty="0" smtClean="0"/>
                        <a:t>Praktikumsstelle, wenn </a:t>
                      </a:r>
                      <a:r>
                        <a:rPr lang="de-DE" sz="1200" u="sng" dirty="0" smtClean="0"/>
                        <a:t>kein</a:t>
                      </a:r>
                      <a:r>
                        <a:rPr lang="de-DE" sz="1200" dirty="0" smtClean="0"/>
                        <a:t> Entgelt gezahlt wird</a:t>
                      </a:r>
                    </a:p>
                    <a:p>
                      <a:pPr algn="l"/>
                      <a:endParaRPr lang="de-DE" sz="1200" dirty="0" smtClean="0"/>
                    </a:p>
                    <a:p>
                      <a:pPr algn="l"/>
                      <a:r>
                        <a:rPr lang="de-DE" sz="1200" dirty="0" smtClean="0"/>
                        <a:t>sonst:</a:t>
                      </a:r>
                    </a:p>
                    <a:p>
                      <a:pPr algn="just"/>
                      <a:r>
                        <a:rPr lang="de-DE" sz="1000" dirty="0" smtClean="0"/>
                        <a:t>mit Entgelt bis 450 €:  </a:t>
                      </a:r>
                      <a:r>
                        <a:rPr lang="de-DE" sz="1000" i="1" dirty="0" err="1" smtClean="0"/>
                        <a:t>SVFreiheit</a:t>
                      </a:r>
                      <a:r>
                        <a:rPr lang="de-DE" sz="1000" i="1" dirty="0" smtClean="0"/>
                        <a:t> in KV/PV</a:t>
                      </a:r>
                      <a:r>
                        <a:rPr lang="de-DE" sz="1000" i="1" baseline="0" dirty="0" smtClean="0"/>
                        <a:t> (§7 I SGB V) &amp; AL (§ 27 IV Nr. 2 SGB III), </a:t>
                      </a:r>
                      <a:r>
                        <a:rPr lang="de-DE" sz="1000" i="1" u="sng" baseline="0" dirty="0" smtClean="0"/>
                        <a:t>aber</a:t>
                      </a:r>
                      <a:r>
                        <a:rPr lang="de-DE" sz="1000" i="1" baseline="0" dirty="0" smtClean="0"/>
                        <a:t> RV </a:t>
                      </a:r>
                      <a:r>
                        <a:rPr lang="de-DE" sz="1000" i="1" dirty="0" smtClean="0"/>
                        <a:t>Versicherungspflicht (§ 1 Nr. 1 SGB VI);</a:t>
                      </a:r>
                      <a:r>
                        <a:rPr lang="de-DE" sz="1000" i="1" baseline="0" dirty="0" smtClean="0"/>
                        <a:t> </a:t>
                      </a:r>
                    </a:p>
                    <a:p>
                      <a:pPr algn="just"/>
                      <a:endParaRPr lang="de-DE" sz="1000" baseline="0" dirty="0" smtClean="0"/>
                    </a:p>
                    <a:p>
                      <a:pPr algn="just"/>
                      <a:r>
                        <a:rPr lang="de-DE" sz="1000" dirty="0" smtClean="0"/>
                        <a:t>mit Entgelt über 450 €: </a:t>
                      </a:r>
                      <a:r>
                        <a:rPr lang="de-DE" sz="1000" i="1" dirty="0" smtClean="0"/>
                        <a:t>in KV, PV, AV</a:t>
                      </a:r>
                      <a:r>
                        <a:rPr lang="de-DE" sz="1000" i="1" baseline="0" dirty="0" smtClean="0"/>
                        <a:t> </a:t>
                      </a:r>
                      <a:r>
                        <a:rPr lang="de-DE" sz="1000" i="1" dirty="0" smtClean="0"/>
                        <a:t>gelten Regelungen</a:t>
                      </a:r>
                      <a:r>
                        <a:rPr lang="de-DE" sz="1000" i="1" baseline="0" dirty="0" smtClean="0"/>
                        <a:t> </a:t>
                      </a:r>
                      <a:r>
                        <a:rPr lang="de-DE" sz="1000" i="1" dirty="0" smtClean="0"/>
                        <a:t>der Werkstudenten (je nach Umfang, </a:t>
                      </a:r>
                      <a:r>
                        <a:rPr lang="de-DE" sz="1000" i="1" baseline="0" dirty="0" smtClean="0"/>
                        <a:t>§ 6 I Nr. 3 SGB V, § 27 IV Nr. 2 SGB III</a:t>
                      </a:r>
                      <a:r>
                        <a:rPr lang="de-DE" sz="1000" i="1" dirty="0" smtClean="0"/>
                        <a:t>), </a:t>
                      </a:r>
                      <a:r>
                        <a:rPr lang="de-DE" sz="1000" i="1" u="sng" dirty="0" smtClean="0"/>
                        <a:t>zudem</a:t>
                      </a:r>
                      <a:r>
                        <a:rPr lang="de-DE" sz="1000" i="1" dirty="0" smtClean="0"/>
                        <a:t> </a:t>
                      </a:r>
                      <a:r>
                        <a:rPr lang="de-DE" sz="1000" i="1" baseline="0" dirty="0" smtClean="0"/>
                        <a:t>RV </a:t>
                      </a:r>
                      <a:r>
                        <a:rPr lang="de-DE" sz="1000" i="1" dirty="0" smtClean="0"/>
                        <a:t>Versicherungspflicht </a:t>
                      </a:r>
                      <a:r>
                        <a:rPr lang="de-DE" sz="1000" i="1" baseline="0" dirty="0" smtClean="0"/>
                        <a:t> </a:t>
                      </a:r>
                      <a:r>
                        <a:rPr lang="de-DE" sz="1000" i="1" dirty="0" smtClean="0"/>
                        <a:t>(§ 1 Nr. 1 SGB VI)</a:t>
                      </a:r>
                      <a:endParaRPr lang="de-DE" sz="1000" i="1" baseline="0" dirty="0" smtClean="0"/>
                    </a:p>
                  </a:txBody>
                  <a:tcPr/>
                </a:tc>
                <a:tc>
                  <a:txBody>
                    <a:bodyPr/>
                    <a:lstStyle/>
                    <a:p>
                      <a:pPr algn="l"/>
                      <a:endParaRPr lang="de-DE" sz="1200" dirty="0"/>
                    </a:p>
                  </a:txBody>
                  <a:tcPr/>
                </a:tc>
              </a:tr>
              <a:tr h="731015">
                <a:tc>
                  <a:txBody>
                    <a:bodyPr/>
                    <a:lstStyle/>
                    <a:p>
                      <a:r>
                        <a:rPr lang="de-DE" dirty="0" smtClean="0"/>
                        <a:t>freiwilliges Nachpraktikum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AN</a:t>
                      </a:r>
                      <a:r>
                        <a:rPr lang="de-DE" sz="1200" baseline="0" dirty="0" smtClean="0"/>
                        <a:t> (-), § 26 BBiG (+), bisher: „angemessenes Entgelt“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Neu: MiLoG (+)</a:t>
                      </a:r>
                      <a:endParaRPr lang="de-DE" sz="1200" dirty="0" smtClean="0"/>
                    </a:p>
                    <a:p>
                      <a:r>
                        <a:rPr lang="de-DE" sz="1200" dirty="0" smtClean="0"/>
                        <a:t>Aber: keine</a:t>
                      </a:r>
                      <a:r>
                        <a:rPr lang="de-DE" sz="1200" baseline="0" dirty="0" smtClean="0"/>
                        <a:t> Eingruppierung in TV</a:t>
                      </a:r>
                      <a:endParaRPr lang="de-D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u="sng" dirty="0" smtClean="0"/>
                        <a:t>keine</a:t>
                      </a:r>
                      <a:r>
                        <a:rPr lang="de-DE" sz="1200" dirty="0" smtClean="0"/>
                        <a:t> SV des Praktikanten</a:t>
                      </a:r>
                      <a:r>
                        <a:rPr lang="de-DE" sz="1200" baseline="0" dirty="0" smtClean="0"/>
                        <a:t> durch </a:t>
                      </a:r>
                      <a:r>
                        <a:rPr lang="de-DE" sz="1200" dirty="0" smtClean="0"/>
                        <a:t>Praktikumsstelle, wenn </a:t>
                      </a:r>
                      <a:r>
                        <a:rPr lang="de-DE" sz="1200" u="sng" dirty="0" smtClean="0"/>
                        <a:t>kein</a:t>
                      </a:r>
                      <a:r>
                        <a:rPr lang="de-DE" sz="1200" dirty="0" smtClean="0"/>
                        <a:t> Entgelt gezahlt wird</a:t>
                      </a:r>
                    </a:p>
                    <a:p>
                      <a:pPr algn="l"/>
                      <a:endParaRPr lang="de-DE" sz="1200" dirty="0" smtClean="0"/>
                    </a:p>
                    <a:p>
                      <a:pPr algn="l"/>
                      <a:r>
                        <a:rPr lang="de-DE" sz="1200" dirty="0" smtClean="0"/>
                        <a:t>sonst:</a:t>
                      </a:r>
                    </a:p>
                    <a:p>
                      <a:pPr marL="0" marR="0" indent="0" algn="just" defTabSz="914400" rtl="0" eaLnBrk="1" fontAlgn="auto" latinLnBrk="0" hangingPunct="1">
                        <a:lnSpc>
                          <a:spcPct val="100000"/>
                        </a:lnSpc>
                        <a:spcBef>
                          <a:spcPts val="0"/>
                        </a:spcBef>
                        <a:spcAft>
                          <a:spcPts val="0"/>
                        </a:spcAft>
                        <a:buClrTx/>
                        <a:buSzTx/>
                        <a:buFontTx/>
                        <a:buNone/>
                        <a:tabLst/>
                        <a:defRPr/>
                      </a:pPr>
                      <a:r>
                        <a:rPr lang="de-DE" sz="1000" dirty="0" smtClean="0"/>
                        <a:t>mit Entgelt bis 450 €:  </a:t>
                      </a:r>
                      <a:r>
                        <a:rPr lang="de-DE" sz="1000" i="1" dirty="0" err="1" smtClean="0"/>
                        <a:t>SVFreiheit</a:t>
                      </a:r>
                      <a:r>
                        <a:rPr lang="de-DE" sz="1000" i="1" dirty="0" smtClean="0"/>
                        <a:t> in KV/PV</a:t>
                      </a:r>
                      <a:r>
                        <a:rPr lang="de-DE" sz="1000" i="1" baseline="0" dirty="0" smtClean="0"/>
                        <a:t> (§7 I SGB V) &amp; AL (§ 27 II SGB III), </a:t>
                      </a:r>
                      <a:r>
                        <a:rPr lang="de-DE" sz="1000" i="1" u="sng" baseline="0" dirty="0" smtClean="0"/>
                        <a:t>aber</a:t>
                      </a:r>
                      <a:r>
                        <a:rPr lang="de-DE" sz="1000" i="1" baseline="0" dirty="0" smtClean="0"/>
                        <a:t> RV </a:t>
                      </a:r>
                      <a:r>
                        <a:rPr lang="de-DE" sz="1000" i="1" dirty="0" smtClean="0"/>
                        <a:t>Versicherungspflicht (§ 1 Nr. 1 SGB VI);</a:t>
                      </a:r>
                      <a:r>
                        <a:rPr lang="de-DE" sz="1000" i="1" baseline="0" dirty="0" smtClean="0"/>
                        <a:t> </a:t>
                      </a:r>
                      <a:endParaRPr lang="de-DE" sz="1000" i="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de-DE" sz="1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de-DE" sz="1000" dirty="0" smtClean="0"/>
                        <a:t>mit Entgelt über 450 €: </a:t>
                      </a:r>
                      <a:r>
                        <a:rPr lang="de-DE" sz="1000" i="1" dirty="0" err="1" smtClean="0"/>
                        <a:t>SVPflicht</a:t>
                      </a:r>
                      <a:r>
                        <a:rPr lang="de-DE" sz="1000" i="1" dirty="0" smtClean="0"/>
                        <a:t> (§ 5 I Nr. 1 SGB V,</a:t>
                      </a:r>
                      <a:r>
                        <a:rPr lang="de-DE" sz="1000" i="1" baseline="0" dirty="0" smtClean="0"/>
                        <a:t> </a:t>
                      </a:r>
                      <a:r>
                        <a:rPr lang="de-DE" sz="1000" i="1" dirty="0" smtClean="0"/>
                        <a:t>§</a:t>
                      </a:r>
                      <a:r>
                        <a:rPr lang="zh-TW" altLang="de-DE" sz="1000" i="1" baseline="0" dirty="0" smtClean="0"/>
                        <a:t> </a:t>
                      </a:r>
                      <a:r>
                        <a:rPr lang="de-DE" sz="1000" i="1" dirty="0" smtClean="0"/>
                        <a:t>25 I SGB III, § 1 Nr. 1 SGB VI)</a:t>
                      </a:r>
                      <a:endParaRPr lang="de-DE" sz="1000" i="1" baseline="0" dirty="0" smtClean="0"/>
                    </a:p>
                  </a:txBody>
                  <a:tcPr/>
                </a:tc>
                <a:tc>
                  <a:txBody>
                    <a:bodyPr/>
                    <a:lstStyle/>
                    <a:p>
                      <a:r>
                        <a:rPr lang="de-DE" sz="1200" u="sng" dirty="0" smtClean="0"/>
                        <a:t>Rechtspoltisch</a:t>
                      </a:r>
                      <a:r>
                        <a:rPr lang="de-DE" sz="1200" u="sng" baseline="0" dirty="0" smtClean="0"/>
                        <a:t> hoch umstritten</a:t>
                      </a:r>
                      <a:r>
                        <a:rPr lang="de-DE" sz="1200" baseline="0" dirty="0" smtClean="0"/>
                        <a:t>: kann/muss  ein Absolvent noch lernen? -&gt; Abgrenzungsrisiko zum AN</a:t>
                      </a:r>
                      <a:endParaRPr lang="de-DE" sz="1200" dirty="0"/>
                    </a:p>
                  </a:txBody>
                  <a:tcPr/>
                </a:tc>
              </a:tr>
            </a:tbl>
          </a:graphicData>
        </a:graphic>
      </p:graphicFrame>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208923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Instrumente der Beschäftigung „junger Menschen“</a:t>
            </a:r>
            <a:endParaRPr lang="de-D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6619284"/>
              </p:ext>
            </p:extLst>
          </p:nvPr>
        </p:nvGraphicFramePr>
        <p:xfrm>
          <a:off x="395536" y="908720"/>
          <a:ext cx="8496300" cy="4937255"/>
        </p:xfrm>
        <a:graphic>
          <a:graphicData uri="http://schemas.openxmlformats.org/drawingml/2006/table">
            <a:tbl>
              <a:tblPr firstRow="1" bandRow="1">
                <a:tableStyleId>{5C22544A-7EE6-4342-B048-85BDC9FD1C3A}</a:tableStyleId>
              </a:tblPr>
              <a:tblGrid>
                <a:gridCol w="2124075"/>
                <a:gridCol w="2124075"/>
                <a:gridCol w="2124075"/>
                <a:gridCol w="2124075"/>
              </a:tblGrid>
              <a:tr h="388308">
                <a:tc>
                  <a:txBody>
                    <a:bodyPr/>
                    <a:lstStyle/>
                    <a:p>
                      <a:endParaRPr lang="de-DE" dirty="0"/>
                    </a:p>
                  </a:txBody>
                  <a:tcPr/>
                </a:tc>
                <a:tc>
                  <a:txBody>
                    <a:bodyPr/>
                    <a:lstStyle/>
                    <a:p>
                      <a:r>
                        <a:rPr lang="de-DE" dirty="0" smtClean="0"/>
                        <a:t>Arbeitsrecht</a:t>
                      </a:r>
                    </a:p>
                    <a:p>
                      <a:endParaRPr lang="de-DE" dirty="0"/>
                    </a:p>
                  </a:txBody>
                  <a:tcPr/>
                </a:tc>
                <a:tc>
                  <a:txBody>
                    <a:bodyPr/>
                    <a:lstStyle/>
                    <a:p>
                      <a:r>
                        <a:rPr lang="de-DE" dirty="0" smtClean="0"/>
                        <a:t>Sozialrecht</a:t>
                      </a:r>
                      <a:endParaRPr lang="de-DE" dirty="0"/>
                    </a:p>
                  </a:txBody>
                  <a:tcPr/>
                </a:tc>
                <a:tc>
                  <a:txBody>
                    <a:bodyPr/>
                    <a:lstStyle/>
                    <a:p>
                      <a:r>
                        <a:rPr lang="de-DE" dirty="0" smtClean="0"/>
                        <a:t>Sonstiges</a:t>
                      </a:r>
                      <a:endParaRPr lang="de-DE" dirty="0"/>
                    </a:p>
                  </a:txBody>
                  <a:tcPr/>
                </a:tc>
              </a:tr>
              <a:tr h="731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Schülerpraktikum</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AN (-), § 26 </a:t>
                      </a:r>
                      <a:r>
                        <a:rPr lang="de-DE" sz="1200" baseline="0" dirty="0" smtClean="0"/>
                        <a:t>BBiG (-), </a:t>
                      </a:r>
                      <a:r>
                        <a:rPr lang="de-DE" sz="1200" baseline="0" dirty="0" err="1" smtClean="0"/>
                        <a:t>MiLoG</a:t>
                      </a:r>
                      <a:r>
                        <a:rPr lang="de-DE" sz="1200" baseline="0" dirty="0" smtClean="0"/>
                        <a:t> (-)</a:t>
                      </a:r>
                      <a:endParaRPr lang="de-DE" sz="1200" dirty="0" smtClean="0"/>
                    </a:p>
                    <a:p>
                      <a:r>
                        <a:rPr lang="de-DE" sz="1200" dirty="0" smtClean="0"/>
                        <a:t>(P) Einjährige</a:t>
                      </a:r>
                      <a:r>
                        <a:rPr lang="de-DE" sz="1200" baseline="0" dirty="0" smtClean="0"/>
                        <a:t>s Praktikum zum Erwerb der FOS-Reife (etwa NRW)</a:t>
                      </a:r>
                      <a:endParaRPr lang="de-DE" sz="1200" dirty="0"/>
                    </a:p>
                  </a:txBody>
                  <a:tcPr/>
                </a:tc>
                <a:tc>
                  <a:txBody>
                    <a:bodyPr/>
                    <a:lstStyle/>
                    <a:p>
                      <a:r>
                        <a:rPr lang="de-DE" sz="1200" dirty="0" smtClean="0"/>
                        <a:t>Zumeist keine</a:t>
                      </a:r>
                      <a:r>
                        <a:rPr lang="de-DE" sz="1200" baseline="0" dirty="0" smtClean="0"/>
                        <a:t> Beschäftigung: damit </a:t>
                      </a:r>
                      <a:r>
                        <a:rPr lang="de-DE" sz="1200" u="sng" dirty="0" smtClean="0"/>
                        <a:t>keine</a:t>
                      </a:r>
                      <a:r>
                        <a:rPr lang="de-DE" sz="1200" dirty="0" smtClean="0"/>
                        <a:t> SV des Praktikanten</a:t>
                      </a:r>
                      <a:r>
                        <a:rPr lang="de-DE" sz="1200" baseline="0" dirty="0" smtClean="0"/>
                        <a:t> durch </a:t>
                      </a:r>
                      <a:r>
                        <a:rPr lang="de-DE" sz="1200" dirty="0" smtClean="0"/>
                        <a:t>Praktikumsstelle (</a:t>
                      </a:r>
                      <a:r>
                        <a:rPr lang="de-DE" sz="1200" dirty="0" err="1" smtClean="0"/>
                        <a:t>SVFreiheit</a:t>
                      </a:r>
                      <a:r>
                        <a:rPr lang="de-DE" sz="1200" dirty="0" smtClean="0"/>
                        <a:t>)</a:t>
                      </a:r>
                      <a:endParaRPr lang="de-DE" sz="1200" dirty="0"/>
                    </a:p>
                  </a:txBody>
                  <a:tcPr/>
                </a:tc>
                <a:tc>
                  <a:txBody>
                    <a:bodyPr/>
                    <a:lstStyle/>
                    <a:p>
                      <a:endParaRPr lang="de-DE" sz="1200" dirty="0"/>
                    </a:p>
                  </a:txBody>
                  <a:tcPr/>
                </a:tc>
              </a:tr>
              <a:tr h="731015">
                <a:tc>
                  <a:txBody>
                    <a:bodyPr/>
                    <a:lstStyle/>
                    <a:p>
                      <a:r>
                        <a:rPr lang="de-DE" dirty="0" smtClean="0"/>
                        <a:t>Diplomand</a:t>
                      </a:r>
                      <a:endParaRPr lang="de-DE" dirty="0"/>
                    </a:p>
                  </a:txBody>
                  <a:tcPr/>
                </a:tc>
                <a:tc>
                  <a:txBody>
                    <a:bodyPr/>
                    <a:lstStyle/>
                    <a:p>
                      <a:r>
                        <a:rPr lang="de-DE" sz="1200" dirty="0" smtClean="0"/>
                        <a:t>AN (-)</a:t>
                      </a:r>
                      <a:r>
                        <a:rPr lang="de-DE" sz="1200" baseline="0" dirty="0" smtClean="0"/>
                        <a:t> </a:t>
                      </a:r>
                      <a:r>
                        <a:rPr lang="de-DE" sz="1200" u="sng" baseline="0" dirty="0" smtClean="0"/>
                        <a:t>sofern keine sonstigen verwertbaren Arbeitsleistungen</a:t>
                      </a:r>
                      <a:r>
                        <a:rPr lang="de-DE" sz="1200" baseline="0" dirty="0" smtClean="0"/>
                        <a:t>, ansonsten AN (+), </a:t>
                      </a:r>
                      <a:r>
                        <a:rPr lang="de-DE" sz="1200" baseline="0" dirty="0" err="1" smtClean="0"/>
                        <a:t>MiLoG</a:t>
                      </a:r>
                      <a:r>
                        <a:rPr lang="de-DE" sz="1200" baseline="0" dirty="0" smtClean="0"/>
                        <a:t> (+/-)</a:t>
                      </a:r>
                      <a:endParaRPr lang="de-DE" sz="1200" dirty="0"/>
                    </a:p>
                  </a:txBody>
                  <a:tcPr/>
                </a:tc>
                <a:tc>
                  <a:txBody>
                    <a:bodyPr/>
                    <a:lstStyle/>
                    <a:p>
                      <a:r>
                        <a:rPr lang="de-DE" sz="1200" dirty="0" err="1" smtClean="0"/>
                        <a:t>SVFreiheit</a:t>
                      </a:r>
                      <a:r>
                        <a:rPr lang="de-DE" sz="1200" dirty="0" smtClean="0"/>
                        <a:t>,</a:t>
                      </a:r>
                      <a:r>
                        <a:rPr lang="de-DE" sz="1200" baseline="0" dirty="0" smtClean="0"/>
                        <a:t> sofern kein Arbeitsverhältnis</a:t>
                      </a:r>
                      <a:endParaRPr lang="de-DE" sz="1200" dirty="0"/>
                    </a:p>
                  </a:txBody>
                  <a:tcPr/>
                </a:tc>
                <a:tc>
                  <a:txBody>
                    <a:bodyPr/>
                    <a:lstStyle/>
                    <a:p>
                      <a:endParaRPr lang="de-DE" sz="1200" dirty="0"/>
                    </a:p>
                  </a:txBody>
                  <a:tcPr/>
                </a:tc>
              </a:tr>
              <a:tr h="731015">
                <a:tc>
                  <a:txBody>
                    <a:bodyPr/>
                    <a:lstStyle/>
                    <a:p>
                      <a:r>
                        <a:rPr lang="de-DE" dirty="0" smtClean="0"/>
                        <a:t>Doktorand</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AN (-)</a:t>
                      </a:r>
                      <a:r>
                        <a:rPr lang="de-DE" sz="1200" baseline="0" dirty="0" smtClean="0"/>
                        <a:t> </a:t>
                      </a:r>
                      <a:r>
                        <a:rPr lang="de-DE" sz="1200" u="sng" baseline="0" dirty="0" smtClean="0"/>
                        <a:t>sofern keine sonstigen verwertbaren Arbeitsleistungen</a:t>
                      </a:r>
                      <a:r>
                        <a:rPr lang="de-DE" sz="1200" baseline="0" dirty="0" smtClean="0"/>
                        <a:t>, ansonsten AN (+), </a:t>
                      </a:r>
                      <a:r>
                        <a:rPr lang="de-DE" sz="1200" baseline="0" dirty="0" err="1" smtClean="0"/>
                        <a:t>MiLoG</a:t>
                      </a:r>
                      <a:r>
                        <a:rPr lang="de-DE" sz="1200" baseline="0" dirty="0" smtClean="0"/>
                        <a:t> (+/-)</a:t>
                      </a:r>
                      <a:endParaRPr lang="de-D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smtClean="0"/>
                        <a:t>SVFreiheit</a:t>
                      </a:r>
                      <a:r>
                        <a:rPr lang="de-DE" sz="1200" dirty="0" smtClean="0"/>
                        <a:t>,</a:t>
                      </a:r>
                      <a:r>
                        <a:rPr lang="de-DE" sz="1200" baseline="0" dirty="0" smtClean="0"/>
                        <a:t> sofern kein Arbeitsverhältnis;</a:t>
                      </a:r>
                      <a:endParaRPr lang="de-DE" sz="1200" dirty="0" smtClean="0"/>
                    </a:p>
                    <a:p>
                      <a:r>
                        <a:rPr lang="de-DE" sz="1200" dirty="0" smtClean="0"/>
                        <a:t>keine Studentenprivilegierung</a:t>
                      </a:r>
                      <a:r>
                        <a:rPr lang="de-DE" sz="1200" baseline="0" dirty="0" smtClean="0"/>
                        <a:t> (BSG 23.03.1993 – 12 RK 45/92)</a:t>
                      </a:r>
                      <a:endParaRPr lang="de-DE" sz="1200" dirty="0"/>
                    </a:p>
                  </a:txBody>
                  <a:tcPr/>
                </a:tc>
                <a:tc>
                  <a:txBody>
                    <a:bodyPr/>
                    <a:lstStyle/>
                    <a:p>
                      <a:endParaRPr lang="de-DE" sz="1200" dirty="0"/>
                    </a:p>
                  </a:txBody>
                  <a:tcPr/>
                </a:tc>
              </a:tr>
              <a:tr h="731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Studentische Aushilfe (450</a:t>
                      </a:r>
                      <a:r>
                        <a:rPr lang="de-DE" baseline="0" dirty="0" smtClean="0"/>
                        <a:t> EUR)</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AN (+), § 26 </a:t>
                      </a:r>
                      <a:r>
                        <a:rPr lang="de-DE" sz="1200" baseline="0" dirty="0" smtClean="0"/>
                        <a:t>BBiG (-), </a:t>
                      </a:r>
                      <a:r>
                        <a:rPr lang="de-DE" sz="1200" baseline="0" dirty="0" err="1" smtClean="0"/>
                        <a:t>MiLoG</a:t>
                      </a:r>
                      <a:r>
                        <a:rPr lang="de-DE" sz="1200" baseline="0" dirty="0" smtClean="0"/>
                        <a:t> (+)</a:t>
                      </a:r>
                      <a:endParaRPr lang="de-DE" sz="1200" dirty="0" smtClean="0"/>
                    </a:p>
                    <a:p>
                      <a:endParaRPr lang="de-DE" sz="1200" dirty="0"/>
                    </a:p>
                  </a:txBody>
                  <a:tcPr/>
                </a:tc>
                <a:tc>
                  <a:txBody>
                    <a:bodyPr/>
                    <a:lstStyle/>
                    <a:p>
                      <a:r>
                        <a:rPr lang="de-DE" sz="1200" dirty="0" err="1" smtClean="0"/>
                        <a:t>SVFreiheit</a:t>
                      </a:r>
                      <a:r>
                        <a:rPr lang="de-DE" sz="1200" dirty="0" smtClean="0"/>
                        <a:t> KV/PV</a:t>
                      </a:r>
                      <a:r>
                        <a:rPr lang="de-DE" sz="1200" baseline="0" dirty="0" smtClean="0"/>
                        <a:t> (§7 I SGB V), RV (§ 5 II SGB VI), AV (§ 27 II SGB III)</a:t>
                      </a:r>
                      <a:endParaRPr lang="de-DE" sz="1200" dirty="0"/>
                    </a:p>
                  </a:txBody>
                  <a:tcPr/>
                </a:tc>
                <a:tc>
                  <a:txBody>
                    <a:bodyPr/>
                    <a:lstStyle/>
                    <a:p>
                      <a:endParaRPr lang="de-DE" sz="1200" dirty="0"/>
                    </a:p>
                  </a:txBody>
                  <a:tcPr/>
                </a:tc>
              </a:tr>
              <a:tr h="731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Hospitant (lat.</a:t>
                      </a:r>
                      <a:r>
                        <a:rPr lang="de-DE" baseline="0" dirty="0" smtClean="0"/>
                        <a:t> </a:t>
                      </a:r>
                      <a:r>
                        <a:rPr lang="de-DE" dirty="0" err="1" smtClean="0">
                          <a:effectLst/>
                        </a:rPr>
                        <a:t>hospitari</a:t>
                      </a:r>
                      <a:r>
                        <a:rPr lang="de-DE" baseline="0" dirty="0" smtClean="0">
                          <a:effectLst/>
                        </a:rPr>
                        <a:t> </a:t>
                      </a:r>
                      <a:r>
                        <a:rPr lang="de-DE" dirty="0" smtClean="0">
                          <a:effectLst/>
                        </a:rPr>
                        <a:t>= zu Gast sein)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AN (-), § 26 </a:t>
                      </a:r>
                      <a:r>
                        <a:rPr lang="de-DE" sz="1200" baseline="0" dirty="0" smtClean="0"/>
                        <a:t>BBiG (-), </a:t>
                      </a:r>
                      <a:r>
                        <a:rPr lang="de-DE" sz="1200" baseline="0" dirty="0" err="1" smtClean="0"/>
                        <a:t>MiLoG</a:t>
                      </a:r>
                      <a:r>
                        <a:rPr lang="de-DE" sz="1200" baseline="0" dirty="0" smtClean="0"/>
                        <a:t> (-)</a:t>
                      </a:r>
                      <a:endParaRPr lang="de-DE" sz="1200" dirty="0" smtClean="0"/>
                    </a:p>
                    <a:p>
                      <a:endParaRPr lang="de-DE" sz="1200" dirty="0"/>
                    </a:p>
                  </a:txBody>
                  <a:tcPr/>
                </a:tc>
                <a:tc>
                  <a:txBody>
                    <a:bodyPr/>
                    <a:lstStyle/>
                    <a:p>
                      <a:r>
                        <a:rPr lang="de-DE" sz="1200" dirty="0" err="1" smtClean="0"/>
                        <a:t>SVFreiheit</a:t>
                      </a:r>
                      <a:r>
                        <a:rPr lang="de-DE" sz="1200" dirty="0" smtClean="0"/>
                        <a:t>,</a:t>
                      </a:r>
                      <a:r>
                        <a:rPr lang="de-DE" sz="1200" baseline="0" dirty="0" smtClean="0"/>
                        <a:t> sofern kein Arbeitsverhältnis</a:t>
                      </a:r>
                      <a:endParaRPr lang="de-DE" sz="1200" dirty="0"/>
                    </a:p>
                  </a:txBody>
                  <a:tcPr/>
                </a:tc>
                <a:tc>
                  <a:txBody>
                    <a:bodyPr/>
                    <a:lstStyle/>
                    <a:p>
                      <a:endParaRPr lang="de-DE" sz="1200" dirty="0"/>
                    </a:p>
                  </a:txBody>
                  <a:tcPr/>
                </a:tc>
              </a:tr>
            </a:tbl>
          </a:graphicData>
        </a:graphic>
      </p:graphicFrame>
      <p:sp>
        <p:nvSpPr>
          <p:cNvPr id="4" name="Date Placeholder 3"/>
          <p:cNvSpPr>
            <a:spLocks noGrp="1"/>
          </p:cNvSpPr>
          <p:nvPr>
            <p:ph type="dt" sz="half" idx="14"/>
          </p:nvPr>
        </p:nvSpPr>
        <p:spPr/>
        <p:txBody>
          <a:bodyPr/>
          <a:lstStyle/>
          <a:p>
            <a:r>
              <a:rPr lang="en-US" smtClean="0"/>
              <a:t>Date</a:t>
            </a:r>
            <a:endParaRPr lang="en-US"/>
          </a:p>
        </p:txBody>
      </p:sp>
    </p:spTree>
    <p:extLst>
      <p:ext uri="{BB962C8B-B14F-4D97-AF65-F5344CB8AC3E}">
        <p14:creationId xmlns:p14="http://schemas.microsoft.com/office/powerpoint/2010/main" val="3271709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002C5A"/>
                </a:solidFill>
                <a:latin typeface="Times New Roman" pitchFamily="18" charset="0"/>
                <a:cs typeface="Times New Roman" pitchFamily="18" charset="0"/>
              </a:rPr>
              <a:t>Instrumente der Beschäftigung „junger Menschen“</a:t>
            </a:r>
            <a:endParaRPr lang="de-D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2590118"/>
              </p:ext>
            </p:extLst>
          </p:nvPr>
        </p:nvGraphicFramePr>
        <p:xfrm>
          <a:off x="395536" y="908720"/>
          <a:ext cx="8496300" cy="3108960"/>
        </p:xfrm>
        <a:graphic>
          <a:graphicData uri="http://schemas.openxmlformats.org/drawingml/2006/table">
            <a:tbl>
              <a:tblPr firstRow="1" bandRow="1">
                <a:tableStyleId>{5C22544A-7EE6-4342-B048-85BDC9FD1C3A}</a:tableStyleId>
              </a:tblPr>
              <a:tblGrid>
                <a:gridCol w="2124075"/>
                <a:gridCol w="2124075"/>
                <a:gridCol w="2124075"/>
                <a:gridCol w="2124075"/>
              </a:tblGrid>
              <a:tr h="388308">
                <a:tc>
                  <a:txBody>
                    <a:bodyPr/>
                    <a:lstStyle/>
                    <a:p>
                      <a:endParaRPr lang="de-DE" dirty="0"/>
                    </a:p>
                  </a:txBody>
                  <a:tcPr/>
                </a:tc>
                <a:tc>
                  <a:txBody>
                    <a:bodyPr/>
                    <a:lstStyle/>
                    <a:p>
                      <a:r>
                        <a:rPr lang="de-DE" dirty="0" smtClean="0"/>
                        <a:t>Arbeitsrecht</a:t>
                      </a:r>
                    </a:p>
                    <a:p>
                      <a:endParaRPr lang="de-DE" dirty="0"/>
                    </a:p>
                  </a:txBody>
                  <a:tcPr/>
                </a:tc>
                <a:tc>
                  <a:txBody>
                    <a:bodyPr/>
                    <a:lstStyle/>
                    <a:p>
                      <a:r>
                        <a:rPr lang="de-DE" dirty="0" smtClean="0"/>
                        <a:t>Sozialrecht</a:t>
                      </a:r>
                      <a:endParaRPr lang="de-DE" dirty="0"/>
                    </a:p>
                  </a:txBody>
                  <a:tcPr/>
                </a:tc>
                <a:tc>
                  <a:txBody>
                    <a:bodyPr/>
                    <a:lstStyle/>
                    <a:p>
                      <a:r>
                        <a:rPr lang="de-DE" dirty="0" smtClean="0"/>
                        <a:t>Sonstiges</a:t>
                      </a:r>
                      <a:endParaRPr lang="de-DE" dirty="0"/>
                    </a:p>
                  </a:txBody>
                  <a:tcPr/>
                </a:tc>
              </a:tr>
              <a:tr h="731015">
                <a:tc>
                  <a:txBody>
                    <a:bodyPr/>
                    <a:lstStyle/>
                    <a:p>
                      <a:r>
                        <a:rPr lang="de-DE" dirty="0" smtClean="0"/>
                        <a:t>Werkstudent</a:t>
                      </a:r>
                      <a:endParaRPr lang="de-DE" dirty="0"/>
                    </a:p>
                  </a:txBody>
                  <a:tcPr/>
                </a:tc>
                <a:tc>
                  <a:txBody>
                    <a:bodyPr/>
                    <a:lstStyle/>
                    <a:p>
                      <a:r>
                        <a:rPr lang="de-DE" sz="1200" dirty="0" smtClean="0"/>
                        <a:t>AN (+), § 26 </a:t>
                      </a:r>
                      <a:r>
                        <a:rPr lang="de-DE" sz="1200" baseline="0" dirty="0" smtClean="0"/>
                        <a:t>BBiG (-), </a:t>
                      </a:r>
                      <a:r>
                        <a:rPr lang="de-DE" sz="1200" dirty="0" err="1" smtClean="0"/>
                        <a:t>MiLoG</a:t>
                      </a:r>
                      <a:r>
                        <a:rPr lang="de-DE" sz="1200" baseline="0" dirty="0" smtClean="0"/>
                        <a:t> (+)</a:t>
                      </a:r>
                    </a:p>
                    <a:p>
                      <a:r>
                        <a:rPr lang="de-DE" sz="1200" baseline="0" dirty="0" smtClean="0"/>
                        <a:t>Strittig war: Eingruppierung in TV (BAG 1 AZR 68/07)</a:t>
                      </a:r>
                      <a:endParaRPr lang="de-DE" sz="1200" dirty="0"/>
                    </a:p>
                  </a:txBody>
                  <a:tcPr/>
                </a:tc>
                <a:tc>
                  <a:txBody>
                    <a:bodyPr/>
                    <a:lstStyle/>
                    <a:p>
                      <a:r>
                        <a:rPr lang="de-DE" sz="1200" dirty="0" smtClean="0"/>
                        <a:t>Je nach Umfang: </a:t>
                      </a:r>
                      <a:r>
                        <a:rPr lang="de-DE" sz="1200" dirty="0" err="1" smtClean="0"/>
                        <a:t>SVFreiheit</a:t>
                      </a:r>
                      <a:r>
                        <a:rPr lang="de-DE" sz="1200" baseline="0" dirty="0" smtClean="0"/>
                        <a:t> in KV, PV (§ 6 I Nr. 3 SGB V), AV </a:t>
                      </a:r>
                    </a:p>
                    <a:p>
                      <a:r>
                        <a:rPr lang="de-DE" sz="1200" baseline="0" dirty="0" smtClean="0"/>
                        <a:t>(§ 27 IV Nr. 2 SGB III), RV: bis 1996: SV-Freiheit, heute RV (+)</a:t>
                      </a:r>
                      <a:endParaRPr lang="de-DE" sz="1200" dirty="0"/>
                    </a:p>
                  </a:txBody>
                  <a:tcPr/>
                </a:tc>
                <a:tc>
                  <a:txBody>
                    <a:bodyPr/>
                    <a:lstStyle/>
                    <a:p>
                      <a:r>
                        <a:rPr lang="de-DE" sz="1200" dirty="0" smtClean="0"/>
                        <a:t>Risiko: hauptberufliche</a:t>
                      </a:r>
                      <a:r>
                        <a:rPr lang="de-DE" sz="1200" baseline="0" dirty="0" smtClean="0"/>
                        <a:t> Selbstständigkeit</a:t>
                      </a:r>
                      <a:endParaRPr lang="de-DE" sz="1200" dirty="0"/>
                    </a:p>
                  </a:txBody>
                  <a:tcPr/>
                </a:tc>
              </a:tr>
              <a:tr h="731015">
                <a:tc>
                  <a:txBody>
                    <a:bodyPr/>
                    <a:lstStyle/>
                    <a:p>
                      <a:r>
                        <a:rPr lang="de-DE" dirty="0" smtClean="0"/>
                        <a:t>Volontär</a:t>
                      </a:r>
                      <a:endParaRPr lang="de-DE" dirty="0"/>
                    </a:p>
                  </a:txBody>
                  <a:tcPr/>
                </a:tc>
                <a:tc>
                  <a:txBody>
                    <a:bodyPr/>
                    <a:lstStyle/>
                    <a:p>
                      <a:r>
                        <a:rPr lang="de-DE" sz="1200" dirty="0" smtClean="0"/>
                        <a:t>AN (-),</a:t>
                      </a:r>
                      <a:r>
                        <a:rPr lang="de-DE" sz="1200" baseline="0" dirty="0" smtClean="0"/>
                        <a:t> § 26 BBiG (+), MiLoG (-)</a:t>
                      </a:r>
                      <a:endParaRPr lang="de-DE" sz="1200" dirty="0"/>
                    </a:p>
                  </a:txBody>
                  <a:tcPr/>
                </a:tc>
                <a:tc>
                  <a:txBody>
                    <a:bodyPr/>
                    <a:lstStyle/>
                    <a:p>
                      <a:r>
                        <a:rPr lang="de-DE" sz="1200" dirty="0" err="1" smtClean="0"/>
                        <a:t>SVPflicht</a:t>
                      </a:r>
                      <a:r>
                        <a:rPr lang="de-DE" sz="1200" dirty="0" smtClean="0"/>
                        <a:t> als</a:t>
                      </a:r>
                      <a:r>
                        <a:rPr lang="de-DE" sz="1200" baseline="0" dirty="0" smtClean="0"/>
                        <a:t> </a:t>
                      </a:r>
                      <a:r>
                        <a:rPr lang="de-DE" sz="1200" dirty="0" smtClean="0"/>
                        <a:t>zur</a:t>
                      </a:r>
                      <a:r>
                        <a:rPr lang="de-DE" sz="1200" baseline="0" dirty="0" smtClean="0"/>
                        <a:t> </a:t>
                      </a:r>
                      <a:r>
                        <a:rPr lang="de-DE" sz="1200" dirty="0" smtClean="0"/>
                        <a:t>Berufs- </a:t>
                      </a:r>
                      <a:r>
                        <a:rPr lang="de-DE" sz="1200" dirty="0" err="1" smtClean="0"/>
                        <a:t>ausbildung</a:t>
                      </a:r>
                      <a:r>
                        <a:rPr lang="de-DE" sz="1200" baseline="0" dirty="0" smtClean="0"/>
                        <a:t> </a:t>
                      </a:r>
                      <a:r>
                        <a:rPr lang="de-DE" sz="1200" dirty="0" smtClean="0"/>
                        <a:t>Beschäftigter (§ 5 I Nr. 1 SGB V, § 25 I SGB III, § 1 Nr. 1 SGB VI)</a:t>
                      </a:r>
                      <a:endParaRPr lang="de-DE" sz="1200" b="1" i="1" dirty="0"/>
                    </a:p>
                  </a:txBody>
                  <a:tcPr/>
                </a:tc>
                <a:tc>
                  <a:txBody>
                    <a:bodyPr/>
                    <a:lstStyle/>
                    <a:p>
                      <a:endParaRPr lang="de-DE" sz="1200" b="1" i="1" dirty="0"/>
                    </a:p>
                  </a:txBody>
                  <a:tcPr/>
                </a:tc>
              </a:tr>
              <a:tr h="731015">
                <a:tc>
                  <a:txBody>
                    <a:bodyPr/>
                    <a:lstStyle/>
                    <a:p>
                      <a:r>
                        <a:rPr lang="de-DE" dirty="0" smtClean="0"/>
                        <a:t>Trainee</a:t>
                      </a:r>
                      <a:endParaRPr lang="de-DE" dirty="0"/>
                    </a:p>
                  </a:txBody>
                  <a:tcPr/>
                </a:tc>
                <a:tc>
                  <a:txBody>
                    <a:bodyPr/>
                    <a:lstStyle/>
                    <a:p>
                      <a:r>
                        <a:rPr lang="de-DE" sz="1200" dirty="0" smtClean="0"/>
                        <a:t>AN (+), </a:t>
                      </a:r>
                      <a:r>
                        <a:rPr lang="de-DE" sz="1200" dirty="0" err="1" smtClean="0"/>
                        <a:t>str</a:t>
                      </a:r>
                      <a:r>
                        <a:rPr lang="de-DE" sz="1200" dirty="0" smtClean="0"/>
                        <a:t> (anders Natzel,</a:t>
                      </a:r>
                      <a:r>
                        <a:rPr lang="de-DE" sz="1200" baseline="0" dirty="0" smtClean="0"/>
                        <a:t> BB 2011, 1589, 1593)</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wird oft befristet vereinbart,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 26 BBiG (-), </a:t>
                      </a:r>
                      <a:r>
                        <a:rPr lang="de-DE" sz="1200" baseline="0" dirty="0" err="1" smtClean="0"/>
                        <a:t>MiLoG</a:t>
                      </a:r>
                      <a:r>
                        <a:rPr lang="de-DE" sz="1200" baseline="0" dirty="0" smtClean="0"/>
                        <a:t> (+)</a:t>
                      </a:r>
                      <a:endParaRPr lang="de-DE" sz="1200" dirty="0" smtClean="0"/>
                    </a:p>
                  </a:txBody>
                  <a:tcPr/>
                </a:tc>
                <a:tc>
                  <a:txBody>
                    <a:bodyPr/>
                    <a:lstStyle/>
                    <a:p>
                      <a:r>
                        <a:rPr lang="de-DE" sz="1200" dirty="0" smtClean="0"/>
                        <a:t>SV-Pflicht</a:t>
                      </a:r>
                      <a:endParaRPr lang="de-DE" sz="1200" dirty="0"/>
                    </a:p>
                  </a:txBody>
                  <a:tcPr/>
                </a:tc>
                <a:tc>
                  <a:txBody>
                    <a:bodyPr/>
                    <a:lstStyle/>
                    <a:p>
                      <a:r>
                        <a:rPr lang="de-DE" sz="1200" dirty="0" smtClean="0"/>
                        <a:t>BFH:</a:t>
                      </a:r>
                      <a:r>
                        <a:rPr lang="de-DE" sz="1200" baseline="0" dirty="0" smtClean="0"/>
                        <a:t> kann Kindergeldanspruch haben</a:t>
                      </a:r>
                      <a:endParaRPr lang="de-DE" sz="1200" dirty="0"/>
                    </a:p>
                  </a:txBody>
                  <a:tcPr/>
                </a:tc>
              </a:tr>
            </a:tbl>
          </a:graphicData>
        </a:graphic>
      </p:graphicFrame>
      <p:sp>
        <p:nvSpPr>
          <p:cNvPr id="4" name="Date Placeholder 3"/>
          <p:cNvSpPr>
            <a:spLocks noGrp="1"/>
          </p:cNvSpPr>
          <p:nvPr>
            <p:ph type="dt" sz="half" idx="14"/>
          </p:nvPr>
        </p:nvSpPr>
        <p:spPr/>
        <p:txBody>
          <a:bodyPr/>
          <a:lstStyle/>
          <a:p>
            <a:r>
              <a:rPr lang="en-US" smtClean="0"/>
              <a:t>Date</a:t>
            </a:r>
            <a:endParaRPr lang="en-US"/>
          </a:p>
        </p:txBody>
      </p:sp>
      <p:sp>
        <p:nvSpPr>
          <p:cNvPr id="3" name="TextBox 2"/>
          <p:cNvSpPr txBox="1"/>
          <p:nvPr/>
        </p:nvSpPr>
        <p:spPr>
          <a:xfrm>
            <a:off x="395536" y="4319518"/>
            <a:ext cx="2592288" cy="261610"/>
          </a:xfrm>
          <a:prstGeom prst="rect">
            <a:avLst/>
          </a:prstGeom>
          <a:noFill/>
        </p:spPr>
        <p:txBody>
          <a:bodyPr wrap="square" rtlCol="0">
            <a:spAutoFit/>
          </a:bodyPr>
          <a:lstStyle/>
          <a:p>
            <a:r>
              <a:rPr lang="de-DE" sz="1100" dirty="0" smtClean="0"/>
              <a:t>Stand Mai 2015, Übersicht ohne Gewähr</a:t>
            </a:r>
            <a:endParaRPr lang="de-DE" sz="1100" dirty="0"/>
          </a:p>
        </p:txBody>
      </p:sp>
    </p:spTree>
    <p:extLst>
      <p:ext uri="{BB962C8B-B14F-4D97-AF65-F5344CB8AC3E}">
        <p14:creationId xmlns:p14="http://schemas.microsoft.com/office/powerpoint/2010/main" val="723447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5O3WGl1t0yMsG5mGN7Kr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Noerr Standard">
      <a:dk1>
        <a:srgbClr val="464646"/>
      </a:dk1>
      <a:lt1>
        <a:srgbClr val="FFFFFF"/>
      </a:lt1>
      <a:dk2>
        <a:srgbClr val="002C5A"/>
      </a:dk2>
      <a:lt2>
        <a:srgbClr val="FFFFFF"/>
      </a:lt2>
      <a:accent1>
        <a:srgbClr val="BFBFBF"/>
      </a:accent1>
      <a:accent2>
        <a:srgbClr val="7E8EC4"/>
      </a:accent2>
      <a:accent3>
        <a:srgbClr val="3D8991"/>
      </a:accent3>
      <a:accent4>
        <a:srgbClr val="82A858"/>
      </a:accent4>
      <a:accent5>
        <a:srgbClr val="F5801F"/>
      </a:accent5>
      <a:accent6>
        <a:srgbClr val="D83C3C"/>
      </a:accent6>
      <a:hlink>
        <a:srgbClr val="002C5A"/>
      </a:hlink>
      <a:folHlink>
        <a:srgbClr val="002C5A"/>
      </a:folHlink>
    </a:clrScheme>
    <a:fontScheme name="Noerr">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marL="270000" indent="-270000">
          <a:buClr>
            <a:srgbClr val="AF002D"/>
          </a:buClr>
          <a:buSzPct val="70000"/>
          <a:buFont typeface="Wingdings" pitchFamily="2" charset="2"/>
          <a:buChar char=""/>
          <a:defRPr sz="1600" dirty="0" err="1" smtClean="0"/>
        </a:defPPr>
      </a:lstStyle>
    </a:txDef>
  </a:objectDefaults>
  <a:extraClrSchemeLst/>
  <a:custClrLst>
    <a:custClr name="Noerr">
      <a:srgbClr val="56923E"/>
    </a:custClr>
    <a:custClr name="Noerr">
      <a:srgbClr val="4DADC7"/>
    </a:custClr>
    <a:custClr name="Noerr">
      <a:srgbClr val="E0773C"/>
    </a:custClr>
    <a:custClr name="Noerr">
      <a:srgbClr val="A23A28"/>
    </a:custClr>
    <a:custClr name="Noerr">
      <a:srgbClr val="939553"/>
    </a:custClr>
    <a:custClr name="Noerr">
      <a:srgbClr val="7C5F9F"/>
    </a:custClr>
    <a:custClr name="Noerr">
      <a:srgbClr val="94CEDD"/>
    </a:custClr>
    <a:custClr name="Noerr">
      <a:srgbClr val="ECAD8A"/>
    </a:custClr>
    <a:custClr name="Noerr">
      <a:srgbClr val="DA7B6B"/>
    </a:custClr>
    <a:custClr name="Noerr">
      <a:srgbClr val="C2C394"/>
    </a:custClr>
    <a:custClr name="Noerr">
      <a:srgbClr val="406D2E"/>
    </a:custClr>
    <a:custClr name="Noerr">
      <a:srgbClr val="32899D"/>
    </a:custClr>
    <a:custClr name="Noerr">
      <a:srgbClr val="7B3913"/>
    </a:custClr>
    <a:custClr name="Noerr">
      <a:srgbClr val="511D14"/>
    </a:custClr>
    <a:custClr name="Noerr">
      <a:srgbClr val="6E703E"/>
    </a:custClr>
    <a:custClr name="Noerr">
      <a:srgbClr val="5D4777"/>
    </a:custClr>
    <a:custClr name="Noerr">
      <a:srgbClr val="B8DEE9"/>
    </a:custClr>
    <a:custClr name="Noerr">
      <a:srgbClr val="F9E4D8"/>
    </a:custClr>
    <a:custClr name="Noerr">
      <a:srgbClr val="F3D3CE"/>
    </a:custClr>
    <a:custClr name="Noerr">
      <a:srgbClr val="D6D7B8"/>
    </a:custClr>
  </a:custClrLst>
</a:theme>
</file>

<file path=ppt/theme/theme3.xml><?xml version="1.0" encoding="utf-8"?>
<a:theme xmlns:a="http://schemas.openxmlformats.org/drawingml/2006/main" name="1_NoerrDE">
  <a:themeElements>
    <a:clrScheme name="Noerr Standard">
      <a:dk1>
        <a:srgbClr val="464646"/>
      </a:dk1>
      <a:lt1>
        <a:srgbClr val="FFFFFF"/>
      </a:lt1>
      <a:dk2>
        <a:srgbClr val="002C5A"/>
      </a:dk2>
      <a:lt2>
        <a:srgbClr val="FFFFFF"/>
      </a:lt2>
      <a:accent1>
        <a:srgbClr val="BFBFBF"/>
      </a:accent1>
      <a:accent2>
        <a:srgbClr val="7E8EC4"/>
      </a:accent2>
      <a:accent3>
        <a:srgbClr val="3D8991"/>
      </a:accent3>
      <a:accent4>
        <a:srgbClr val="82A858"/>
      </a:accent4>
      <a:accent5>
        <a:srgbClr val="F5801F"/>
      </a:accent5>
      <a:accent6>
        <a:srgbClr val="D83C3C"/>
      </a:accent6>
      <a:hlink>
        <a:srgbClr val="002C5A"/>
      </a:hlink>
      <a:folHlink>
        <a:srgbClr val="002C5A"/>
      </a:folHlink>
    </a:clrScheme>
    <a:fontScheme name="Noerr">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marL="270000" indent="-270000">
          <a:buClr>
            <a:srgbClr val="AF002D"/>
          </a:buClr>
          <a:buSzPct val="70000"/>
          <a:buFont typeface="Wingdings" pitchFamily="2" charset="2"/>
          <a:buChar char=""/>
          <a:defRPr sz="1600" dirty="0" err="1" smtClean="0"/>
        </a:defPPr>
      </a:lstStyle>
    </a:txDef>
  </a:objectDefaults>
  <a:extraClrSchemeLst/>
  <a:custClrLst>
    <a:custClr name="Noerr">
      <a:srgbClr val="56923E"/>
    </a:custClr>
    <a:custClr name="Noerr">
      <a:srgbClr val="4DADC7"/>
    </a:custClr>
    <a:custClr name="Noerr">
      <a:srgbClr val="E0773C"/>
    </a:custClr>
    <a:custClr name="Noerr">
      <a:srgbClr val="A23A28"/>
    </a:custClr>
    <a:custClr name="Noerr">
      <a:srgbClr val="939553"/>
    </a:custClr>
    <a:custClr name="Noerr">
      <a:srgbClr val="7C5F9F"/>
    </a:custClr>
    <a:custClr name="Noerr">
      <a:srgbClr val="94CEDD"/>
    </a:custClr>
    <a:custClr name="Noerr">
      <a:srgbClr val="ECAD8A"/>
    </a:custClr>
    <a:custClr name="Noerr">
      <a:srgbClr val="DA7B6B"/>
    </a:custClr>
    <a:custClr name="Noerr">
      <a:srgbClr val="C2C394"/>
    </a:custClr>
    <a:custClr name="Noerr">
      <a:srgbClr val="406D2E"/>
    </a:custClr>
    <a:custClr name="Noerr">
      <a:srgbClr val="32899D"/>
    </a:custClr>
    <a:custClr name="Noerr">
      <a:srgbClr val="7B3913"/>
    </a:custClr>
    <a:custClr name="Noerr">
      <a:srgbClr val="511D14"/>
    </a:custClr>
    <a:custClr name="Noerr">
      <a:srgbClr val="6E703E"/>
    </a:custClr>
    <a:custClr name="Noerr">
      <a:srgbClr val="5D4777"/>
    </a:custClr>
    <a:custClr name="Noerr">
      <a:srgbClr val="B8DEE9"/>
    </a:custClr>
    <a:custClr name="Noerr">
      <a:srgbClr val="F9E4D8"/>
    </a:custClr>
    <a:custClr name="Noerr">
      <a:srgbClr val="F3D3CE"/>
    </a:custClr>
    <a:custClr name="Noerr">
      <a:srgbClr val="D6D7B8"/>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4334</Words>
  <Application>Microsoft Office PowerPoint</Application>
  <PresentationFormat>On-screen Show (4:3)</PresentationFormat>
  <Paragraphs>571</Paragraphs>
  <Slides>57</Slides>
  <Notes>1</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Office Theme</vt:lpstr>
      <vt:lpstr>Default Theme</vt:lpstr>
      <vt:lpstr>1_NoerrDE</vt:lpstr>
      <vt:lpstr>aktuelle rechtsfragen zum praktikum</vt:lpstr>
      <vt:lpstr>Die „Generation Praktikum“…</vt:lpstr>
      <vt:lpstr>Gliederung</vt:lpstr>
      <vt:lpstr>„PR-Gau“ in Zeiten des MiLoG</vt:lpstr>
      <vt:lpstr>„PR-Gau“ in Zeiten des MiLoG</vt:lpstr>
      <vt:lpstr>Instrumente der Beschäftigung „junger Menschen“</vt:lpstr>
      <vt:lpstr>Instrumente der Beschäftigung „junger Menschen“</vt:lpstr>
      <vt:lpstr>Instrumente der Beschäftigung „junger Menschen“</vt:lpstr>
      <vt:lpstr>Instrumente der Beschäftigung „junger Menschen“</vt:lpstr>
      <vt:lpstr>Gliederung</vt:lpstr>
      <vt:lpstr>Bisherige Vorgaben für Praktikanten im BBiG</vt:lpstr>
      <vt:lpstr>Bisherige Vorgaben für Praktikanten im BBiG</vt:lpstr>
      <vt:lpstr>Bisherige Vorgaben für Praktikanten im BBiG</vt:lpstr>
      <vt:lpstr>Neue Vorgaben für Praktikanten im MiLoG</vt:lpstr>
      <vt:lpstr>Neue Vorgaben für Praktikanten im MiLoG</vt:lpstr>
      <vt:lpstr>Neue Vorgaben für Praktikanten im MiLoG</vt:lpstr>
      <vt:lpstr>Wirtschaftliche Bedeutung</vt:lpstr>
      <vt:lpstr>Privilegierung von Pflichtpraktika</vt:lpstr>
      <vt:lpstr>Privilegierung von Orientierungspraktika</vt:lpstr>
      <vt:lpstr>Privilegierung von freiwilligen Praktika</vt:lpstr>
      <vt:lpstr>Schicksal der Absolventenpraktika</vt:lpstr>
      <vt:lpstr>Zentral: Sicherstellung der Privilegierungen</vt:lpstr>
      <vt:lpstr>Regelung von Praktika in Studienordnungen</vt:lpstr>
      <vt:lpstr>Regelung von Praktika in Studienordnungen</vt:lpstr>
      <vt:lpstr>Regelung von Praktika in Studienordnungen</vt:lpstr>
      <vt:lpstr>Regelung von Praktika in Studienordnungen</vt:lpstr>
      <vt:lpstr>Regelung von Praktika in Studienordnungen</vt:lpstr>
      <vt:lpstr>Pflichtpraktikumsbescheinigungen</vt:lpstr>
      <vt:lpstr>Pflichtpraktikumsbescheinigungen</vt:lpstr>
      <vt:lpstr>Pflichtpraktikumsbescheinigungen</vt:lpstr>
      <vt:lpstr>Pflichtpraktikumsbescheinigungen</vt:lpstr>
      <vt:lpstr>Pflichtpraktikumsbescheinigungen</vt:lpstr>
      <vt:lpstr>Gliederung</vt:lpstr>
      <vt:lpstr>Ansprüche des Praktikanten</vt:lpstr>
      <vt:lpstr>Ansprüche des Praktikanten</vt:lpstr>
      <vt:lpstr>Ansprüche des Praktikanten</vt:lpstr>
      <vt:lpstr>Ansprüche des Praktikanten</vt:lpstr>
      <vt:lpstr>Neue Vorgaben aus § 2 Abs. 1a NachwG</vt:lpstr>
      <vt:lpstr>Neue Vorgaben aus § 2 Abs. 1a NachwG</vt:lpstr>
      <vt:lpstr>Gliederung</vt:lpstr>
      <vt:lpstr>Der Europäische Qualitätsrahmen für Praktika</vt:lpstr>
      <vt:lpstr>Der Europäische Qualitätsrahmen für Praktika</vt:lpstr>
      <vt:lpstr>Gliederung</vt:lpstr>
      <vt:lpstr>Gestaltung von Praktikantenverträgen</vt:lpstr>
      <vt:lpstr>Gestaltung von Praktikantenverträgen</vt:lpstr>
      <vt:lpstr>Gestaltung von Anzeigen</vt:lpstr>
      <vt:lpstr>Gestaltung von Anzeigen</vt:lpstr>
      <vt:lpstr>Gestaltung von Praktikantenverträgen</vt:lpstr>
      <vt:lpstr>Gestaltung von Praktikantenverträgen: Musterklauseln</vt:lpstr>
      <vt:lpstr>Gestaltung von Praktikantenverträgen: Musterklauseln</vt:lpstr>
      <vt:lpstr>Gestaltung von Praktikantenverträgen: Musterklauseln</vt:lpstr>
      <vt:lpstr>Gestaltung von Praktikantenverträgen: Musterklauseln</vt:lpstr>
      <vt:lpstr>Ihr Ansprechpartner</vt:lpstr>
      <vt:lpstr>Vielen dank für ihre Aufmerksamkeit!</vt:lpstr>
      <vt:lpstr>Führende europäische Wirtschaftskanzlei </vt:lpstr>
      <vt:lpstr>Ausgezeichnete Rechtsberatung </vt:lpstr>
      <vt:lpstr>Noerr Offices &amp; Desks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Organisationspflichten im Betrieb aus rechtlicher Sicht</dc:title>
  <dc:creator>Wiedemann, Maximilian</dc:creator>
  <cp:lastModifiedBy>Vielmeier, Stephan</cp:lastModifiedBy>
  <cp:revision>129</cp:revision>
  <cp:lastPrinted>2015-05-15T15:15:29Z</cp:lastPrinted>
  <dcterms:modified xsi:type="dcterms:W3CDTF">2015-05-19T21:27:21Z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ache">
    <vt:lpwstr>DE</vt:lpwstr>
  </property>
  <property fmtid="{D5CDD505-2E9C-101B-9397-08002B2CF9AE}" pid="3" name="Organisation">
    <vt:lpwstr/>
  </property>
  <property fmtid="{D5CDD505-2E9C-101B-9397-08002B2CF9AE}" pid="4" name="WorkSiteDocID">
    <vt:lpwstr>12572791_1</vt:lpwstr>
  </property>
  <property fmtid="{D5CDD505-2E9C-101B-9397-08002B2CF9AE}" pid="5" name="WorkSiteDocDescr">
    <vt:lpwstr>Q&amp;A</vt:lpwstr>
  </property>
</Properties>
</file>