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5"/>
  </p:notesMasterIdLst>
  <p:handoutMasterIdLst>
    <p:handoutMasterId r:id="rId16"/>
  </p:handoutMasterIdLst>
  <p:sldIdLst>
    <p:sldId id="258" r:id="rId2"/>
    <p:sldId id="262" r:id="rId3"/>
    <p:sldId id="285" r:id="rId4"/>
    <p:sldId id="274" r:id="rId5"/>
    <p:sldId id="287" r:id="rId6"/>
    <p:sldId id="288" r:id="rId7"/>
    <p:sldId id="275" r:id="rId8"/>
    <p:sldId id="276" r:id="rId9"/>
    <p:sldId id="277" r:id="rId10"/>
    <p:sldId id="304" r:id="rId11"/>
    <p:sldId id="306" r:id="rId12"/>
    <p:sldId id="303" r:id="rId13"/>
    <p:sldId id="307" r:id="rId14"/>
  </p:sldIdLst>
  <p:sldSz cx="9144000" cy="6858000" type="screen4x3"/>
  <p:notesSz cx="6858000" cy="9926638"/>
  <p:defaultTextStyle>
    <a:defPPr>
      <a:defRPr lang="de-DE"/>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3960">
          <p15:clr>
            <a:srgbClr val="A4A3A4"/>
          </p15:clr>
        </p15:guide>
        <p15:guide id="2" orient="horz" pos="3840">
          <p15:clr>
            <a:srgbClr val="A4A3A4"/>
          </p15:clr>
        </p15:guide>
        <p15:guide id="3" pos="2880">
          <p15:clr>
            <a:srgbClr val="A4A3A4"/>
          </p15:clr>
        </p15:guide>
        <p15:guide id="4" pos="847">
          <p15:clr>
            <a:srgbClr val="A4A3A4"/>
          </p15:clr>
        </p15:guide>
        <p15:guide id="5" pos="4909">
          <p15:clr>
            <a:srgbClr val="A4A3A4"/>
          </p15:clr>
        </p15:guide>
      </p15:sldGuideLst>
    </p:ext>
    <p:ext uri="{2D200454-40CA-4A62-9FC3-DE9A4176ACB9}">
      <p15:notesGuideLst xmlns:p15="http://schemas.microsoft.com/office/powerpoint/2012/main">
        <p15:guide id="1" orient="horz" pos="3124">
          <p15:clr>
            <a:srgbClr val="A4A3A4"/>
          </p15:clr>
        </p15:guide>
        <p15:guide id="2" pos="2138">
          <p15:clr>
            <a:srgbClr val="A4A3A4"/>
          </p15:clr>
        </p15:guide>
        <p15:guide id="3" orient="horz" pos="3127">
          <p15:clr>
            <a:srgbClr val="A4A3A4"/>
          </p15:clr>
        </p15:guide>
        <p15:guide id="4"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6200"/>
    <a:srgbClr val="000000"/>
    <a:srgbClr val="4FB800"/>
    <a:srgbClr val="CDD30F"/>
    <a:srgbClr val="ECBC00"/>
    <a:srgbClr val="9C004B"/>
    <a:srgbClr val="AEA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p:cViewPr varScale="1">
        <p:scale>
          <a:sx n="106" d="100"/>
          <a:sy n="106" d="100"/>
        </p:scale>
        <p:origin x="1770" y="96"/>
      </p:cViewPr>
      <p:guideLst>
        <p:guide orient="horz" pos="3960"/>
        <p:guide orient="horz" pos="3840"/>
        <p:guide pos="2880"/>
        <p:guide pos="847"/>
        <p:guide pos="490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2046" y="-102"/>
      </p:cViewPr>
      <p:guideLst>
        <p:guide orient="horz" pos="3124"/>
        <p:guide pos="2138"/>
        <p:guide orient="horz" pos="312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907" cy="495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t" anchorCtr="0" compatLnSpc="1">
            <a:prstTxWarp prst="textNoShape">
              <a:avLst/>
            </a:prstTxWarp>
          </a:bodyPr>
          <a:lstStyle>
            <a:lvl1pPr>
              <a:defRPr sz="1200"/>
            </a:lvl1pPr>
          </a:lstStyle>
          <a:p>
            <a:pPr>
              <a:defRPr/>
            </a:pPr>
            <a:endParaRPr lang="de-DE"/>
          </a:p>
        </p:txBody>
      </p:sp>
      <p:sp>
        <p:nvSpPr>
          <p:cNvPr id="21507" name="Rectangle 3"/>
          <p:cNvSpPr>
            <a:spLocks noGrp="1" noChangeArrowheads="1"/>
          </p:cNvSpPr>
          <p:nvPr>
            <p:ph type="dt" sz="quarter" idx="1"/>
          </p:nvPr>
        </p:nvSpPr>
        <p:spPr bwMode="auto">
          <a:xfrm>
            <a:off x="3884489" y="0"/>
            <a:ext cx="2971907" cy="495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t" anchorCtr="0" compatLnSpc="1">
            <a:prstTxWarp prst="textNoShape">
              <a:avLst/>
            </a:prstTxWarp>
          </a:bodyPr>
          <a:lstStyle>
            <a:lvl1pPr algn="r">
              <a:defRPr sz="1200"/>
            </a:lvl1pPr>
          </a:lstStyle>
          <a:p>
            <a:pPr>
              <a:defRPr/>
            </a:pPr>
            <a:endParaRPr lang="de-DE"/>
          </a:p>
        </p:txBody>
      </p:sp>
      <p:sp>
        <p:nvSpPr>
          <p:cNvPr id="21508" name="Rectangle 4"/>
          <p:cNvSpPr>
            <a:spLocks noGrp="1" noChangeArrowheads="1"/>
          </p:cNvSpPr>
          <p:nvPr>
            <p:ph type="ftr" sz="quarter" idx="2"/>
          </p:nvPr>
        </p:nvSpPr>
        <p:spPr bwMode="auto">
          <a:xfrm>
            <a:off x="0" y="9429273"/>
            <a:ext cx="2971907" cy="495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b" anchorCtr="0" compatLnSpc="1">
            <a:prstTxWarp prst="textNoShape">
              <a:avLst/>
            </a:prstTxWarp>
          </a:bodyPr>
          <a:lstStyle>
            <a:lvl1pPr>
              <a:defRPr sz="1200"/>
            </a:lvl1pPr>
          </a:lstStyle>
          <a:p>
            <a:pPr>
              <a:defRPr/>
            </a:pPr>
            <a:endParaRPr lang="de-DE"/>
          </a:p>
        </p:txBody>
      </p:sp>
      <p:sp>
        <p:nvSpPr>
          <p:cNvPr id="21509" name="Rectangle 5"/>
          <p:cNvSpPr>
            <a:spLocks noGrp="1" noChangeArrowheads="1"/>
          </p:cNvSpPr>
          <p:nvPr>
            <p:ph type="sldNum" sz="quarter" idx="3"/>
          </p:nvPr>
        </p:nvSpPr>
        <p:spPr bwMode="auto">
          <a:xfrm>
            <a:off x="3884489" y="9429273"/>
            <a:ext cx="2971907" cy="495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b" anchorCtr="0" compatLnSpc="1">
            <a:prstTxWarp prst="textNoShape">
              <a:avLst/>
            </a:prstTxWarp>
          </a:bodyPr>
          <a:lstStyle>
            <a:lvl1pPr algn="r">
              <a:defRPr sz="1200"/>
            </a:lvl1pPr>
          </a:lstStyle>
          <a:p>
            <a:pPr>
              <a:defRPr/>
            </a:pPr>
            <a:fld id="{527ACF3D-9CA2-40C4-85D1-2F63EADF13CC}" type="slidenum">
              <a:rPr lang="de-DE"/>
              <a:pPr>
                <a:defRPr/>
              </a:pPr>
              <a:t>‹Nr.›</a:t>
            </a:fld>
            <a:endParaRPr lang="de-DE"/>
          </a:p>
        </p:txBody>
      </p:sp>
    </p:spTree>
    <p:extLst>
      <p:ext uri="{BB962C8B-B14F-4D97-AF65-F5344CB8AC3E}">
        <p14:creationId xmlns:p14="http://schemas.microsoft.com/office/powerpoint/2010/main" val="1450976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907" cy="495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t" anchorCtr="0" compatLnSpc="1">
            <a:prstTxWarp prst="textNoShape">
              <a:avLst/>
            </a:prstTxWarp>
          </a:bodyPr>
          <a:lstStyle>
            <a:lvl1pPr>
              <a:defRPr sz="1200"/>
            </a:lvl1pPr>
          </a:lstStyle>
          <a:p>
            <a:pPr>
              <a:defRPr/>
            </a:pPr>
            <a:endParaRPr lang="de-DE"/>
          </a:p>
        </p:txBody>
      </p:sp>
      <p:sp>
        <p:nvSpPr>
          <p:cNvPr id="7171" name="Rectangle 3"/>
          <p:cNvSpPr>
            <a:spLocks noGrp="1" noChangeArrowheads="1"/>
          </p:cNvSpPr>
          <p:nvPr>
            <p:ph type="dt" idx="1"/>
          </p:nvPr>
        </p:nvSpPr>
        <p:spPr bwMode="auto">
          <a:xfrm>
            <a:off x="3886094" y="0"/>
            <a:ext cx="2971906" cy="495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t" anchorCtr="0" compatLnSpc="1">
            <a:prstTxWarp prst="textNoShape">
              <a:avLst/>
            </a:prstTxWarp>
          </a:bodyPr>
          <a:lstStyle>
            <a:lvl1pPr algn="r">
              <a:defRPr sz="1200"/>
            </a:lvl1pPr>
          </a:lstStyle>
          <a:p>
            <a:pPr>
              <a:defRPr/>
            </a:pPr>
            <a:endParaRPr lang="de-DE"/>
          </a:p>
        </p:txBody>
      </p:sp>
      <p:sp>
        <p:nvSpPr>
          <p:cNvPr id="21508" name="Rectangle 4"/>
          <p:cNvSpPr>
            <a:spLocks noGrp="1" noRot="1" noChangeAspect="1" noChangeArrowheads="1" noTextEdit="1"/>
          </p:cNvSpPr>
          <p:nvPr>
            <p:ph type="sldImg" idx="2"/>
          </p:nvPr>
        </p:nvSpPr>
        <p:spPr bwMode="auto">
          <a:xfrm>
            <a:off x="947738"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914186" y="4714637"/>
            <a:ext cx="5029628" cy="4466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t" anchorCtr="0" compatLnSpc="1">
            <a:prstTxWarp prst="textNoShape">
              <a:avLst/>
            </a:prstTxWarp>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7174" name="Rectangle 6"/>
          <p:cNvSpPr>
            <a:spLocks noGrp="1" noChangeArrowheads="1"/>
          </p:cNvSpPr>
          <p:nvPr>
            <p:ph type="ftr" sz="quarter" idx="4"/>
          </p:nvPr>
        </p:nvSpPr>
        <p:spPr bwMode="auto">
          <a:xfrm>
            <a:off x="0" y="9430862"/>
            <a:ext cx="2971907" cy="495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b" anchorCtr="0" compatLnSpc="1">
            <a:prstTxWarp prst="textNoShape">
              <a:avLst/>
            </a:prstTxWarp>
          </a:bodyPr>
          <a:lstStyle>
            <a:lvl1pPr>
              <a:defRPr sz="1200"/>
            </a:lvl1pPr>
          </a:lstStyle>
          <a:p>
            <a:pPr>
              <a:defRPr/>
            </a:pPr>
            <a:endParaRPr lang="de-DE"/>
          </a:p>
        </p:txBody>
      </p:sp>
      <p:sp>
        <p:nvSpPr>
          <p:cNvPr id="7175" name="Rectangle 7"/>
          <p:cNvSpPr>
            <a:spLocks noGrp="1" noChangeArrowheads="1"/>
          </p:cNvSpPr>
          <p:nvPr>
            <p:ph type="sldNum" sz="quarter" idx="5"/>
          </p:nvPr>
        </p:nvSpPr>
        <p:spPr bwMode="auto">
          <a:xfrm>
            <a:off x="3886094" y="9430862"/>
            <a:ext cx="2971906" cy="495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b" anchorCtr="0" compatLnSpc="1">
            <a:prstTxWarp prst="textNoShape">
              <a:avLst/>
            </a:prstTxWarp>
          </a:bodyPr>
          <a:lstStyle>
            <a:lvl1pPr algn="r">
              <a:defRPr sz="1200"/>
            </a:lvl1pPr>
          </a:lstStyle>
          <a:p>
            <a:pPr>
              <a:defRPr/>
            </a:pPr>
            <a:fld id="{0E294F83-A35E-41CF-9149-1299268C275C}" type="slidenum">
              <a:rPr lang="de-DE"/>
              <a:pPr>
                <a:defRPr/>
              </a:pPr>
              <a:t>‹Nr.›</a:t>
            </a:fld>
            <a:endParaRPr lang="de-DE"/>
          </a:p>
        </p:txBody>
      </p:sp>
    </p:spTree>
    <p:extLst>
      <p:ext uri="{BB962C8B-B14F-4D97-AF65-F5344CB8AC3E}">
        <p14:creationId xmlns:p14="http://schemas.microsoft.com/office/powerpoint/2010/main" val="26203629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Times" pitchFamily="18" charset="0"/>
              </a:defRPr>
            </a:lvl1pPr>
            <a:lvl2pPr marL="746442" indent="-287093">
              <a:defRPr sz="2400">
                <a:solidFill>
                  <a:schemeClr val="tx1"/>
                </a:solidFill>
                <a:latin typeface="Times" pitchFamily="18" charset="0"/>
              </a:defRPr>
            </a:lvl2pPr>
            <a:lvl3pPr marL="1148372" indent="-229674">
              <a:defRPr sz="2400">
                <a:solidFill>
                  <a:schemeClr val="tx1"/>
                </a:solidFill>
                <a:latin typeface="Times" pitchFamily="18" charset="0"/>
              </a:defRPr>
            </a:lvl3pPr>
            <a:lvl4pPr marL="1607721" indent="-229674">
              <a:defRPr sz="2400">
                <a:solidFill>
                  <a:schemeClr val="tx1"/>
                </a:solidFill>
                <a:latin typeface="Times" pitchFamily="18" charset="0"/>
              </a:defRPr>
            </a:lvl4pPr>
            <a:lvl5pPr marL="2067070" indent="-229674">
              <a:defRPr sz="2400">
                <a:solidFill>
                  <a:schemeClr val="tx1"/>
                </a:solidFill>
                <a:latin typeface="Times" pitchFamily="18" charset="0"/>
              </a:defRPr>
            </a:lvl5pPr>
            <a:lvl6pPr marL="2526419" indent="-229674" eaLnBrk="0" fontAlgn="base" hangingPunct="0">
              <a:spcBef>
                <a:spcPct val="0"/>
              </a:spcBef>
              <a:spcAft>
                <a:spcPct val="0"/>
              </a:spcAft>
              <a:defRPr sz="2400">
                <a:solidFill>
                  <a:schemeClr val="tx1"/>
                </a:solidFill>
                <a:latin typeface="Times" pitchFamily="18" charset="0"/>
              </a:defRPr>
            </a:lvl6pPr>
            <a:lvl7pPr marL="2985767" indent="-229674" eaLnBrk="0" fontAlgn="base" hangingPunct="0">
              <a:spcBef>
                <a:spcPct val="0"/>
              </a:spcBef>
              <a:spcAft>
                <a:spcPct val="0"/>
              </a:spcAft>
              <a:defRPr sz="2400">
                <a:solidFill>
                  <a:schemeClr val="tx1"/>
                </a:solidFill>
                <a:latin typeface="Times" pitchFamily="18" charset="0"/>
              </a:defRPr>
            </a:lvl7pPr>
            <a:lvl8pPr marL="3445116" indent="-229674" eaLnBrk="0" fontAlgn="base" hangingPunct="0">
              <a:spcBef>
                <a:spcPct val="0"/>
              </a:spcBef>
              <a:spcAft>
                <a:spcPct val="0"/>
              </a:spcAft>
              <a:defRPr sz="2400">
                <a:solidFill>
                  <a:schemeClr val="tx1"/>
                </a:solidFill>
                <a:latin typeface="Times" pitchFamily="18" charset="0"/>
              </a:defRPr>
            </a:lvl8pPr>
            <a:lvl9pPr marL="3904465" indent="-229674" eaLnBrk="0" fontAlgn="base" hangingPunct="0">
              <a:spcBef>
                <a:spcPct val="0"/>
              </a:spcBef>
              <a:spcAft>
                <a:spcPct val="0"/>
              </a:spcAft>
              <a:defRPr sz="2400">
                <a:solidFill>
                  <a:schemeClr val="tx1"/>
                </a:solidFill>
                <a:latin typeface="Times" pitchFamily="18" charset="0"/>
              </a:defRPr>
            </a:lvl9pPr>
          </a:lstStyle>
          <a:p>
            <a:fld id="{096BE9D0-339D-4FBC-B991-9433B563971B}" type="slidenum">
              <a:rPr lang="de-DE" sz="1200"/>
              <a:pPr/>
              <a:t>3</a:t>
            </a:fld>
            <a:endParaRPr lang="de-DE"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686442" y="4714637"/>
            <a:ext cx="5485117" cy="4466748"/>
          </a:xfrm>
          <a:noFill/>
        </p:spPr>
        <p:txBody>
          <a:bodyPr/>
          <a:lstStyle/>
          <a:p>
            <a:pPr eaLnBrk="1" hangingPunct="1"/>
            <a:endParaRPr lang="de-DE"/>
          </a:p>
        </p:txBody>
      </p:sp>
    </p:spTree>
    <p:extLst>
      <p:ext uri="{BB962C8B-B14F-4D97-AF65-F5344CB8AC3E}">
        <p14:creationId xmlns:p14="http://schemas.microsoft.com/office/powerpoint/2010/main" val="4062705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0E294F83-A35E-41CF-9149-1299268C275C}" type="slidenum">
              <a:rPr lang="de-DE" smtClean="0"/>
              <a:pPr>
                <a:defRPr/>
              </a:pPr>
              <a:t>5</a:t>
            </a:fld>
            <a:endParaRPr lang="de-DE"/>
          </a:p>
        </p:txBody>
      </p:sp>
    </p:spTree>
    <p:extLst>
      <p:ext uri="{BB962C8B-B14F-4D97-AF65-F5344CB8AC3E}">
        <p14:creationId xmlns:p14="http://schemas.microsoft.com/office/powerpoint/2010/main" val="31925923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4" name="Group 13"/>
          <p:cNvGrpSpPr>
            <a:grpSpLocks/>
          </p:cNvGrpSpPr>
          <p:nvPr userDrawn="1"/>
        </p:nvGrpSpPr>
        <p:grpSpPr bwMode="auto">
          <a:xfrm>
            <a:off x="24954" y="1"/>
            <a:ext cx="9140825" cy="6858000"/>
            <a:chOff x="0" y="0"/>
            <a:chExt cx="5758" cy="4320"/>
          </a:xfrm>
        </p:grpSpPr>
        <p:pic>
          <p:nvPicPr>
            <p:cNvPr id="5" name="Picture 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991"/>
              <a:ext cx="3280" cy="1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5"/>
            <p:cNvSpPr>
              <a:spLocks noChangeArrowheads="1"/>
            </p:cNvSpPr>
            <p:nvPr userDrawn="1"/>
          </p:nvSpPr>
          <p:spPr bwMode="auto">
            <a:xfrm>
              <a:off x="0" y="0"/>
              <a:ext cx="5758" cy="288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pPr algn="ctr"/>
              <a:endParaRPr lang="de-DE"/>
            </a:p>
          </p:txBody>
        </p:sp>
        <p:sp>
          <p:nvSpPr>
            <p:cNvPr id="7" name="Rectangle 16"/>
            <p:cNvSpPr>
              <a:spLocks noChangeArrowheads="1"/>
            </p:cNvSpPr>
            <p:nvPr userDrawn="1"/>
          </p:nvSpPr>
          <p:spPr bwMode="auto">
            <a:xfrm>
              <a:off x="1983" y="2880"/>
              <a:ext cx="3775" cy="594"/>
            </a:xfrm>
            <a:prstGeom prst="rect">
              <a:avLst/>
            </a:prstGeom>
            <a:solidFill>
              <a:srgbClr val="EC62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pPr algn="ctr"/>
              <a:r>
                <a:rPr lang="de-DE"/>
                <a:t>  </a:t>
              </a:r>
            </a:p>
          </p:txBody>
        </p:sp>
      </p:grpSp>
      <p:sp>
        <p:nvSpPr>
          <p:cNvPr id="5139" name="Rectangle 19"/>
          <p:cNvSpPr>
            <a:spLocks noGrp="1" noChangeArrowheads="1"/>
          </p:cNvSpPr>
          <p:nvPr>
            <p:ph type="ctrTitle"/>
          </p:nvPr>
        </p:nvSpPr>
        <p:spPr>
          <a:xfrm>
            <a:off x="3148013" y="2433638"/>
            <a:ext cx="5995987" cy="385762"/>
          </a:xfrm>
        </p:spPr>
        <p:txBody>
          <a:bodyPr/>
          <a:lstStyle>
            <a:lvl1pPr>
              <a:lnSpc>
                <a:spcPts val="3000"/>
              </a:lnSpc>
              <a:defRPr sz="3600"/>
            </a:lvl1pPr>
          </a:lstStyle>
          <a:p>
            <a:pPr lvl="0"/>
            <a:r>
              <a:rPr lang="de-DE" noProof="0"/>
              <a:t>Mastertitelformat bearbeiten</a:t>
            </a:r>
          </a:p>
        </p:txBody>
      </p:sp>
      <p:sp>
        <p:nvSpPr>
          <p:cNvPr id="5140" name="Rectangle 20"/>
          <p:cNvSpPr>
            <a:spLocks noGrp="1" noChangeArrowheads="1"/>
          </p:cNvSpPr>
          <p:nvPr>
            <p:ph type="subTitle" idx="1"/>
          </p:nvPr>
        </p:nvSpPr>
        <p:spPr>
          <a:xfrm>
            <a:off x="3148013" y="2890838"/>
            <a:ext cx="5995987" cy="381000"/>
          </a:xfrm>
        </p:spPr>
        <p:txBody>
          <a:bodyPr/>
          <a:lstStyle>
            <a:lvl1pPr>
              <a:lnSpc>
                <a:spcPts val="3000"/>
              </a:lnSpc>
              <a:defRPr sz="4200">
                <a:solidFill>
                  <a:schemeClr val="bg1"/>
                </a:solidFill>
                <a:latin typeface="Frutiger Next LT W1G Bold" charset="0"/>
              </a:defRPr>
            </a:lvl1pPr>
          </a:lstStyle>
          <a:p>
            <a:pPr lvl="0"/>
            <a:r>
              <a:rPr lang="de-DE" noProof="0"/>
              <a:t>Master-Untertitelformat bearbeiten</a:t>
            </a:r>
          </a:p>
        </p:txBody>
      </p:sp>
      <p:sp>
        <p:nvSpPr>
          <p:cNvPr id="8" name="Rectangle 22"/>
          <p:cNvSpPr>
            <a:spLocks noGrp="1" noChangeArrowheads="1"/>
          </p:cNvSpPr>
          <p:nvPr>
            <p:ph type="ftr" sz="quarter" idx="10"/>
          </p:nvPr>
        </p:nvSpPr>
        <p:spPr>
          <a:xfrm>
            <a:off x="3148013" y="3548063"/>
            <a:ext cx="5995987" cy="914400"/>
          </a:xfrm>
        </p:spPr>
        <p:txBody>
          <a:bodyPr/>
          <a:lstStyle>
            <a:lvl1pPr eaLnBrk="0" hangingPunct="0">
              <a:lnSpc>
                <a:spcPct val="100000"/>
              </a:lnSpc>
              <a:defRPr sz="1600">
                <a:solidFill>
                  <a:schemeClr val="tx1"/>
                </a:solidFill>
                <a:latin typeface="+mj-lt"/>
              </a:defRPr>
            </a:lvl1pPr>
          </a:lstStyle>
          <a:p>
            <a:pPr>
              <a:defRPr/>
            </a:pPr>
            <a:r>
              <a:rPr lang="de-DE"/>
              <a:t>Hochschulinformationstag · Politikwissenschaft studieren · Regensburg · 22. Februar 2013</a:t>
            </a:r>
            <a:endParaRPr lang="de-DE" dirty="0"/>
          </a:p>
        </p:txBody>
      </p:sp>
    </p:spTree>
    <p:extLst>
      <p:ext uri="{BB962C8B-B14F-4D97-AF65-F5344CB8AC3E}">
        <p14:creationId xmlns:p14="http://schemas.microsoft.com/office/powerpoint/2010/main" val="39766961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nchor="ctr" anchorCtr="0"/>
          <a:lstStyle/>
          <a:p>
            <a:r>
              <a:rPr lang="de-DE" dirty="0"/>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5"/>
          <p:cNvSpPr>
            <a:spLocks noGrp="1" noChangeArrowheads="1"/>
          </p:cNvSpPr>
          <p:nvPr>
            <p:ph type="ftr" sz="quarter" idx="10"/>
          </p:nvPr>
        </p:nvSpPr>
        <p:spPr>
          <a:ln/>
        </p:spPr>
        <p:txBody>
          <a:bodyPr/>
          <a:lstStyle>
            <a:lvl1pPr>
              <a:defRPr/>
            </a:lvl1pPr>
          </a:lstStyle>
          <a:p>
            <a:pPr>
              <a:defRPr/>
            </a:pPr>
            <a:r>
              <a:rPr lang="de-DE"/>
              <a:t>Hochschulinformationstag · Politikwissenschaft studieren · Regensburg · 22. Februar 2013</a:t>
            </a:r>
          </a:p>
        </p:txBody>
      </p:sp>
      <p:sp>
        <p:nvSpPr>
          <p:cNvPr id="5" name="Rectangle 16"/>
          <p:cNvSpPr>
            <a:spLocks noGrp="1" noChangeArrowheads="1"/>
          </p:cNvSpPr>
          <p:nvPr>
            <p:ph type="dt" sz="half" idx="11"/>
          </p:nvPr>
        </p:nvSpPr>
        <p:spPr>
          <a:ln/>
        </p:spPr>
        <p:txBody>
          <a:bodyPr/>
          <a:lstStyle>
            <a:lvl1pPr>
              <a:defRPr/>
            </a:lvl1pPr>
          </a:lstStyle>
          <a:p>
            <a:pPr>
              <a:defRPr/>
            </a:pPr>
            <a:r>
              <a:rPr lang="de-DE"/>
              <a:t>Dr. Herbert Maier, Institut für Politikwissenschaft               Fakultät für Philosophie, Kunst, Geschichts- und Gesellschaftswissenschaften</a:t>
            </a:r>
            <a:endParaRPr lang="de-DE" dirty="0"/>
          </a:p>
        </p:txBody>
      </p:sp>
    </p:spTree>
    <p:extLst>
      <p:ext uri="{BB962C8B-B14F-4D97-AF65-F5344CB8AC3E}">
        <p14:creationId xmlns:p14="http://schemas.microsoft.com/office/powerpoint/2010/main" val="399454942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181725" y="1284288"/>
            <a:ext cx="1611313" cy="4811712"/>
          </a:xfrm>
        </p:spPr>
        <p:txBody>
          <a:bodyPr vert="eaVert" anchor="ctr" anchorCtr="0"/>
          <a:lstStyle/>
          <a:p>
            <a:r>
              <a:rPr lang="de-DE" dirty="0"/>
              <a:t>Titelmasterformat durch Klicken bearbeiten</a:t>
            </a:r>
          </a:p>
        </p:txBody>
      </p:sp>
      <p:sp>
        <p:nvSpPr>
          <p:cNvPr id="3" name="Vertikaler Textplatzhalter 2"/>
          <p:cNvSpPr>
            <a:spLocks noGrp="1"/>
          </p:cNvSpPr>
          <p:nvPr>
            <p:ph type="body" orient="vert" idx="1"/>
          </p:nvPr>
        </p:nvSpPr>
        <p:spPr>
          <a:xfrm>
            <a:off x="1344613" y="1284288"/>
            <a:ext cx="4684712" cy="4811712"/>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5"/>
          <p:cNvSpPr>
            <a:spLocks noGrp="1" noChangeArrowheads="1"/>
          </p:cNvSpPr>
          <p:nvPr>
            <p:ph type="ftr" sz="quarter" idx="10"/>
          </p:nvPr>
        </p:nvSpPr>
        <p:spPr>
          <a:ln/>
        </p:spPr>
        <p:txBody>
          <a:bodyPr/>
          <a:lstStyle>
            <a:lvl1pPr>
              <a:defRPr/>
            </a:lvl1pPr>
          </a:lstStyle>
          <a:p>
            <a:pPr>
              <a:defRPr/>
            </a:pPr>
            <a:r>
              <a:rPr lang="de-DE"/>
              <a:t>Hochschulinformationstag · Politikwissenschaft studieren · Regensburg · 22. Februar 2013</a:t>
            </a:r>
          </a:p>
        </p:txBody>
      </p:sp>
      <p:sp>
        <p:nvSpPr>
          <p:cNvPr id="5" name="Rectangle 16"/>
          <p:cNvSpPr>
            <a:spLocks noGrp="1" noChangeArrowheads="1"/>
          </p:cNvSpPr>
          <p:nvPr>
            <p:ph type="dt" sz="half" idx="11"/>
          </p:nvPr>
        </p:nvSpPr>
        <p:spPr>
          <a:ln/>
        </p:spPr>
        <p:txBody>
          <a:bodyPr/>
          <a:lstStyle>
            <a:lvl1pPr>
              <a:defRPr/>
            </a:lvl1pPr>
          </a:lstStyle>
          <a:p>
            <a:pPr>
              <a:defRPr/>
            </a:pPr>
            <a:r>
              <a:rPr lang="de-DE"/>
              <a:t>Dr. Herbert Maier, Institut für Politikwissenschaft               Fakultät für Philosophie, Kunst, Geschichts- und Gesellschaftswissenschaften</a:t>
            </a:r>
            <a:endParaRPr lang="de-DE" dirty="0"/>
          </a:p>
        </p:txBody>
      </p:sp>
    </p:spTree>
    <p:extLst>
      <p:ext uri="{BB962C8B-B14F-4D97-AF65-F5344CB8AC3E}">
        <p14:creationId xmlns:p14="http://schemas.microsoft.com/office/powerpoint/2010/main" val="383788874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el und Diagramm oder Organigramm">
    <p:spTree>
      <p:nvGrpSpPr>
        <p:cNvPr id="1" name=""/>
        <p:cNvGrpSpPr/>
        <p:nvPr/>
      </p:nvGrpSpPr>
      <p:grpSpPr>
        <a:xfrm>
          <a:off x="0" y="0"/>
          <a:ext cx="0" cy="0"/>
          <a:chOff x="0" y="0"/>
          <a:chExt cx="0" cy="0"/>
        </a:xfrm>
      </p:grpSpPr>
      <p:sp>
        <p:nvSpPr>
          <p:cNvPr id="2" name="Titel 1"/>
          <p:cNvSpPr>
            <a:spLocks noGrp="1"/>
          </p:cNvSpPr>
          <p:nvPr>
            <p:ph type="title"/>
          </p:nvPr>
        </p:nvSpPr>
        <p:spPr>
          <a:xfrm>
            <a:off x="1344613" y="1284288"/>
            <a:ext cx="6448425" cy="696912"/>
          </a:xfrm>
        </p:spPr>
        <p:txBody>
          <a:bodyPr anchor="ctr" anchorCtr="0"/>
          <a:lstStyle/>
          <a:p>
            <a:r>
              <a:rPr lang="de-DE" dirty="0"/>
              <a:t>Titelmasterformat durch Klicken bearbeiten</a:t>
            </a:r>
          </a:p>
        </p:txBody>
      </p:sp>
      <p:sp>
        <p:nvSpPr>
          <p:cNvPr id="3" name="SmartArt-Platzhalter 2"/>
          <p:cNvSpPr>
            <a:spLocks noGrp="1"/>
          </p:cNvSpPr>
          <p:nvPr>
            <p:ph type="dgm" idx="1"/>
          </p:nvPr>
        </p:nvSpPr>
        <p:spPr>
          <a:xfrm>
            <a:off x="1344613" y="2133600"/>
            <a:ext cx="6448425" cy="3962400"/>
          </a:xfrm>
        </p:spPr>
        <p:txBody>
          <a:bodyPr/>
          <a:lstStyle/>
          <a:p>
            <a:pPr lvl="0"/>
            <a:endParaRPr lang="de-DE" noProof="0"/>
          </a:p>
        </p:txBody>
      </p:sp>
      <p:sp>
        <p:nvSpPr>
          <p:cNvPr id="4" name="Rectangle 5"/>
          <p:cNvSpPr>
            <a:spLocks noGrp="1" noChangeArrowheads="1"/>
          </p:cNvSpPr>
          <p:nvPr>
            <p:ph type="ftr" sz="quarter" idx="10"/>
          </p:nvPr>
        </p:nvSpPr>
        <p:spPr>
          <a:ln/>
        </p:spPr>
        <p:txBody>
          <a:bodyPr/>
          <a:lstStyle>
            <a:lvl1pPr>
              <a:defRPr/>
            </a:lvl1pPr>
          </a:lstStyle>
          <a:p>
            <a:pPr>
              <a:defRPr/>
            </a:pPr>
            <a:r>
              <a:rPr lang="de-DE"/>
              <a:t>Hochschulinformationstag · Politikwissenschaft studieren · Regensburg · 22. Februar 2013</a:t>
            </a:r>
          </a:p>
        </p:txBody>
      </p:sp>
      <p:sp>
        <p:nvSpPr>
          <p:cNvPr id="5" name="Rectangle 16"/>
          <p:cNvSpPr>
            <a:spLocks noGrp="1" noChangeArrowheads="1"/>
          </p:cNvSpPr>
          <p:nvPr>
            <p:ph type="dt" sz="half" idx="11"/>
          </p:nvPr>
        </p:nvSpPr>
        <p:spPr>
          <a:ln/>
        </p:spPr>
        <p:txBody>
          <a:bodyPr/>
          <a:lstStyle>
            <a:lvl1pPr>
              <a:defRPr/>
            </a:lvl1pPr>
          </a:lstStyle>
          <a:p>
            <a:pPr>
              <a:defRPr/>
            </a:pPr>
            <a:r>
              <a:rPr lang="de-DE"/>
              <a:t>Dr. Herbert Maier, Institut für Politikwissenschaft               Fakultät für Philosophie, Kunst, Geschichts- und Gesellschaftswissenschaften</a:t>
            </a:r>
            <a:endParaRPr lang="de-DE" dirty="0"/>
          </a:p>
        </p:txBody>
      </p:sp>
    </p:spTree>
    <p:extLst>
      <p:ext uri="{BB962C8B-B14F-4D97-AF65-F5344CB8AC3E}">
        <p14:creationId xmlns:p14="http://schemas.microsoft.com/office/powerpoint/2010/main" val="18883501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1344613" y="1284288"/>
            <a:ext cx="6448425" cy="48117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3" name="Rectangle 5"/>
          <p:cNvSpPr>
            <a:spLocks noGrp="1" noChangeArrowheads="1"/>
          </p:cNvSpPr>
          <p:nvPr>
            <p:ph type="ftr" sz="quarter" idx="10"/>
          </p:nvPr>
        </p:nvSpPr>
        <p:spPr>
          <a:ln/>
        </p:spPr>
        <p:txBody>
          <a:bodyPr/>
          <a:lstStyle>
            <a:lvl1pPr>
              <a:defRPr/>
            </a:lvl1pPr>
          </a:lstStyle>
          <a:p>
            <a:pPr>
              <a:defRPr/>
            </a:pPr>
            <a:r>
              <a:rPr lang="de-DE"/>
              <a:t>Hochschulinformationstag · Politikwissenschaft studieren · Regensburg · 22. Februar 2013</a:t>
            </a:r>
          </a:p>
        </p:txBody>
      </p:sp>
      <p:sp>
        <p:nvSpPr>
          <p:cNvPr id="4" name="Rectangle 16"/>
          <p:cNvSpPr>
            <a:spLocks noGrp="1" noChangeArrowheads="1"/>
          </p:cNvSpPr>
          <p:nvPr>
            <p:ph type="dt" sz="half" idx="11"/>
          </p:nvPr>
        </p:nvSpPr>
        <p:spPr>
          <a:ln/>
        </p:spPr>
        <p:txBody>
          <a:bodyPr/>
          <a:lstStyle>
            <a:lvl1pPr>
              <a:defRPr/>
            </a:lvl1pPr>
          </a:lstStyle>
          <a:p>
            <a:pPr>
              <a:defRPr/>
            </a:pPr>
            <a:r>
              <a:rPr lang="de-DE"/>
              <a:t>Dr. Herbert Maier, Institut für Politikwissenschaft               Fakultät für Philosophie, Kunst, Geschichts- und Gesellschaftswissenschaften</a:t>
            </a:r>
            <a:endParaRPr lang="de-DE" dirty="0"/>
          </a:p>
        </p:txBody>
      </p:sp>
    </p:spTree>
    <p:extLst>
      <p:ext uri="{BB962C8B-B14F-4D97-AF65-F5344CB8AC3E}">
        <p14:creationId xmlns:p14="http://schemas.microsoft.com/office/powerpoint/2010/main" val="177183346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nchor="ctr" anchorCtr="0"/>
          <a:lstStyle/>
          <a:p>
            <a:r>
              <a:rPr lang="de-DE" dirty="0"/>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5"/>
          <p:cNvSpPr>
            <a:spLocks noGrp="1" noChangeArrowheads="1"/>
          </p:cNvSpPr>
          <p:nvPr>
            <p:ph type="ftr" sz="quarter" idx="10"/>
          </p:nvPr>
        </p:nvSpPr>
        <p:spPr>
          <a:ln/>
        </p:spPr>
        <p:txBody>
          <a:bodyPr/>
          <a:lstStyle>
            <a:lvl1pPr>
              <a:defRPr/>
            </a:lvl1pPr>
          </a:lstStyle>
          <a:p>
            <a:pPr>
              <a:defRPr/>
            </a:pPr>
            <a:r>
              <a:rPr lang="de-DE"/>
              <a:t>Hochschulinformationstag · Politikwissenschaft studieren · Regensburg · 22. Februar 2013</a:t>
            </a:r>
            <a:endParaRPr lang="de-DE" dirty="0"/>
          </a:p>
        </p:txBody>
      </p:sp>
      <p:sp>
        <p:nvSpPr>
          <p:cNvPr id="5" name="Rectangle 16"/>
          <p:cNvSpPr>
            <a:spLocks noGrp="1" noChangeArrowheads="1"/>
          </p:cNvSpPr>
          <p:nvPr>
            <p:ph type="dt" sz="half" idx="11"/>
          </p:nvPr>
        </p:nvSpPr>
        <p:spPr>
          <a:ln/>
        </p:spPr>
        <p:txBody>
          <a:bodyPr/>
          <a:lstStyle>
            <a:lvl1pPr>
              <a:defRPr/>
            </a:lvl1pPr>
          </a:lstStyle>
          <a:p>
            <a:pPr>
              <a:defRPr/>
            </a:pPr>
            <a:r>
              <a:rPr lang="de-DE"/>
              <a:t>Dr. Herbert Maier, Institut für Politikwissenschaft               Fakultät für Philosophie, Kunst, Geschichts- und Gesellschaftswissenschaften</a:t>
            </a:r>
            <a:endParaRPr lang="de-DE" dirty="0"/>
          </a:p>
        </p:txBody>
      </p:sp>
    </p:spTree>
    <p:extLst>
      <p:ext uri="{BB962C8B-B14F-4D97-AF65-F5344CB8AC3E}">
        <p14:creationId xmlns:p14="http://schemas.microsoft.com/office/powerpoint/2010/main" val="228238537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5"/>
          <p:cNvSpPr>
            <a:spLocks noGrp="1" noChangeArrowheads="1"/>
          </p:cNvSpPr>
          <p:nvPr>
            <p:ph type="ftr" sz="quarter" idx="10"/>
          </p:nvPr>
        </p:nvSpPr>
        <p:spPr>
          <a:ln/>
        </p:spPr>
        <p:txBody>
          <a:bodyPr/>
          <a:lstStyle>
            <a:lvl1pPr>
              <a:defRPr/>
            </a:lvl1pPr>
          </a:lstStyle>
          <a:p>
            <a:pPr>
              <a:defRPr/>
            </a:pPr>
            <a:r>
              <a:rPr lang="de-DE"/>
              <a:t>Hochschulinformationstag · Politikwissenschaft studieren · Regensburg · 22. Februar 2013</a:t>
            </a:r>
          </a:p>
        </p:txBody>
      </p:sp>
      <p:sp>
        <p:nvSpPr>
          <p:cNvPr id="5" name="Rectangle 16"/>
          <p:cNvSpPr>
            <a:spLocks noGrp="1" noChangeArrowheads="1"/>
          </p:cNvSpPr>
          <p:nvPr>
            <p:ph type="dt" sz="half" idx="11"/>
          </p:nvPr>
        </p:nvSpPr>
        <p:spPr>
          <a:ln/>
        </p:spPr>
        <p:txBody>
          <a:bodyPr/>
          <a:lstStyle>
            <a:lvl1pPr>
              <a:defRPr/>
            </a:lvl1pPr>
          </a:lstStyle>
          <a:p>
            <a:pPr>
              <a:defRPr/>
            </a:pPr>
            <a:r>
              <a:rPr lang="de-DE"/>
              <a:t>Dr. Herbert Maier, Institut für Politikwissenschaft               Fakultät für Philosophie, Kunst, Geschichts- und Gesellschaftswissenschaften</a:t>
            </a:r>
            <a:endParaRPr lang="de-DE" dirty="0"/>
          </a:p>
        </p:txBody>
      </p:sp>
    </p:spTree>
    <p:extLst>
      <p:ext uri="{BB962C8B-B14F-4D97-AF65-F5344CB8AC3E}">
        <p14:creationId xmlns:p14="http://schemas.microsoft.com/office/powerpoint/2010/main" val="256772509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1344613" y="2133600"/>
            <a:ext cx="3148012"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5025" y="2133600"/>
            <a:ext cx="3148013"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5"/>
          <p:cNvSpPr>
            <a:spLocks noGrp="1" noChangeArrowheads="1"/>
          </p:cNvSpPr>
          <p:nvPr>
            <p:ph type="ftr" sz="quarter" idx="10"/>
          </p:nvPr>
        </p:nvSpPr>
        <p:spPr>
          <a:ln/>
        </p:spPr>
        <p:txBody>
          <a:bodyPr/>
          <a:lstStyle>
            <a:lvl1pPr>
              <a:defRPr/>
            </a:lvl1pPr>
          </a:lstStyle>
          <a:p>
            <a:pPr>
              <a:defRPr/>
            </a:pPr>
            <a:r>
              <a:rPr lang="de-DE"/>
              <a:t>Hochschulinformationstag · Politikwissenschaft studieren · Regensburg · 22. Februar 2013</a:t>
            </a:r>
          </a:p>
        </p:txBody>
      </p:sp>
      <p:sp>
        <p:nvSpPr>
          <p:cNvPr id="6" name="Rectangle 16"/>
          <p:cNvSpPr>
            <a:spLocks noGrp="1" noChangeArrowheads="1"/>
          </p:cNvSpPr>
          <p:nvPr>
            <p:ph type="dt" sz="half" idx="11"/>
          </p:nvPr>
        </p:nvSpPr>
        <p:spPr>
          <a:ln/>
        </p:spPr>
        <p:txBody>
          <a:bodyPr/>
          <a:lstStyle>
            <a:lvl1pPr>
              <a:defRPr/>
            </a:lvl1pPr>
          </a:lstStyle>
          <a:p>
            <a:pPr>
              <a:defRPr/>
            </a:pPr>
            <a:r>
              <a:rPr lang="de-DE"/>
              <a:t>Dr. Herbert Maier, Institut für Politikwissenschaft               Fakultät für Philosophie, Kunst, Geschichts- und Gesellschaftswissenschaften</a:t>
            </a:r>
            <a:endParaRPr lang="de-DE" dirty="0"/>
          </a:p>
        </p:txBody>
      </p:sp>
    </p:spTree>
    <p:extLst>
      <p:ext uri="{BB962C8B-B14F-4D97-AF65-F5344CB8AC3E}">
        <p14:creationId xmlns:p14="http://schemas.microsoft.com/office/powerpoint/2010/main" val="289573460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5"/>
          <p:cNvSpPr>
            <a:spLocks noGrp="1" noChangeArrowheads="1"/>
          </p:cNvSpPr>
          <p:nvPr>
            <p:ph type="ftr" sz="quarter" idx="10"/>
          </p:nvPr>
        </p:nvSpPr>
        <p:spPr>
          <a:ln/>
        </p:spPr>
        <p:txBody>
          <a:bodyPr/>
          <a:lstStyle>
            <a:lvl1pPr>
              <a:defRPr/>
            </a:lvl1pPr>
          </a:lstStyle>
          <a:p>
            <a:pPr>
              <a:defRPr/>
            </a:pPr>
            <a:r>
              <a:rPr lang="de-DE"/>
              <a:t>Hochschulinformationstag · Politikwissenschaft studieren · Regensburg · 22. Februar 2013</a:t>
            </a:r>
          </a:p>
        </p:txBody>
      </p:sp>
      <p:sp>
        <p:nvSpPr>
          <p:cNvPr id="8" name="Rectangle 16"/>
          <p:cNvSpPr>
            <a:spLocks noGrp="1" noChangeArrowheads="1"/>
          </p:cNvSpPr>
          <p:nvPr>
            <p:ph type="dt" sz="half" idx="11"/>
          </p:nvPr>
        </p:nvSpPr>
        <p:spPr>
          <a:ln/>
        </p:spPr>
        <p:txBody>
          <a:bodyPr/>
          <a:lstStyle>
            <a:lvl1pPr>
              <a:defRPr/>
            </a:lvl1pPr>
          </a:lstStyle>
          <a:p>
            <a:pPr>
              <a:defRPr/>
            </a:pPr>
            <a:r>
              <a:rPr lang="de-DE"/>
              <a:t>Dr. Herbert Maier, Institut für Politikwissenschaft               Fakultät für Philosophie, Kunst, Geschichts- und Gesellschaftswissenschaften</a:t>
            </a:r>
            <a:endParaRPr lang="de-DE" dirty="0"/>
          </a:p>
        </p:txBody>
      </p:sp>
    </p:spTree>
    <p:extLst>
      <p:ext uri="{BB962C8B-B14F-4D97-AF65-F5344CB8AC3E}">
        <p14:creationId xmlns:p14="http://schemas.microsoft.com/office/powerpoint/2010/main" val="427437683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nchor="ctr" anchorCtr="0"/>
          <a:lstStyle/>
          <a:p>
            <a:r>
              <a:rPr lang="de-DE" dirty="0"/>
              <a:t>Titelmasterformat durch Klicken bearbeiten</a:t>
            </a:r>
          </a:p>
        </p:txBody>
      </p:sp>
      <p:sp>
        <p:nvSpPr>
          <p:cNvPr id="3" name="Rectangle 5"/>
          <p:cNvSpPr>
            <a:spLocks noGrp="1" noChangeArrowheads="1"/>
          </p:cNvSpPr>
          <p:nvPr>
            <p:ph type="ftr" sz="quarter" idx="10"/>
          </p:nvPr>
        </p:nvSpPr>
        <p:spPr>
          <a:ln/>
        </p:spPr>
        <p:txBody>
          <a:bodyPr/>
          <a:lstStyle>
            <a:lvl1pPr>
              <a:defRPr/>
            </a:lvl1pPr>
          </a:lstStyle>
          <a:p>
            <a:pPr>
              <a:defRPr/>
            </a:pPr>
            <a:r>
              <a:rPr lang="de-DE"/>
              <a:t>Hochschulinformationstag · Politikwissenschaft studieren · Regensburg · 22. Februar 2013</a:t>
            </a:r>
          </a:p>
        </p:txBody>
      </p:sp>
      <p:sp>
        <p:nvSpPr>
          <p:cNvPr id="4" name="Rectangle 16"/>
          <p:cNvSpPr>
            <a:spLocks noGrp="1" noChangeArrowheads="1"/>
          </p:cNvSpPr>
          <p:nvPr>
            <p:ph type="dt" sz="half" idx="11"/>
          </p:nvPr>
        </p:nvSpPr>
        <p:spPr>
          <a:ln/>
        </p:spPr>
        <p:txBody>
          <a:bodyPr/>
          <a:lstStyle>
            <a:lvl1pPr>
              <a:defRPr/>
            </a:lvl1pPr>
          </a:lstStyle>
          <a:p>
            <a:pPr>
              <a:defRPr/>
            </a:pPr>
            <a:r>
              <a:rPr lang="de-DE"/>
              <a:t>Dr. Herbert Maier, Institut für Politikwissenschaft               Fakultät für Philosophie, Kunst, Geschichts- und Gesellschaftswissenschaften</a:t>
            </a:r>
          </a:p>
        </p:txBody>
      </p:sp>
    </p:spTree>
    <p:extLst>
      <p:ext uri="{BB962C8B-B14F-4D97-AF65-F5344CB8AC3E}">
        <p14:creationId xmlns:p14="http://schemas.microsoft.com/office/powerpoint/2010/main" val="386031419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de-DE"/>
              <a:t>Hochschulinformationstag · Politikwissenschaft studieren · Regensburg · 22. Februar 2013</a:t>
            </a:r>
          </a:p>
        </p:txBody>
      </p:sp>
      <p:sp>
        <p:nvSpPr>
          <p:cNvPr id="3" name="Rectangle 16"/>
          <p:cNvSpPr>
            <a:spLocks noGrp="1" noChangeArrowheads="1"/>
          </p:cNvSpPr>
          <p:nvPr>
            <p:ph type="dt" sz="half" idx="11"/>
          </p:nvPr>
        </p:nvSpPr>
        <p:spPr>
          <a:ln/>
        </p:spPr>
        <p:txBody>
          <a:bodyPr/>
          <a:lstStyle>
            <a:lvl1pPr>
              <a:defRPr/>
            </a:lvl1pPr>
          </a:lstStyle>
          <a:p>
            <a:pPr>
              <a:defRPr/>
            </a:pPr>
            <a:r>
              <a:rPr lang="de-DE"/>
              <a:t>Dr. Herbert Maier, Institut für Politikwissenschaft               Fakultät für Philosophie, Kunst, Geschichts- und Gesellschaftswissenschaften</a:t>
            </a:r>
          </a:p>
        </p:txBody>
      </p:sp>
    </p:spTree>
    <p:extLst>
      <p:ext uri="{BB962C8B-B14F-4D97-AF65-F5344CB8AC3E}">
        <p14:creationId xmlns:p14="http://schemas.microsoft.com/office/powerpoint/2010/main" val="289030421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5"/>
          <p:cNvSpPr>
            <a:spLocks noGrp="1" noChangeArrowheads="1"/>
          </p:cNvSpPr>
          <p:nvPr>
            <p:ph type="ftr" sz="quarter" idx="10"/>
          </p:nvPr>
        </p:nvSpPr>
        <p:spPr>
          <a:ln/>
        </p:spPr>
        <p:txBody>
          <a:bodyPr/>
          <a:lstStyle>
            <a:lvl1pPr>
              <a:defRPr/>
            </a:lvl1pPr>
          </a:lstStyle>
          <a:p>
            <a:pPr>
              <a:defRPr/>
            </a:pPr>
            <a:r>
              <a:rPr lang="de-DE"/>
              <a:t>Hochschulinformationstag · Politikwissenschaft studieren · Regensburg · 22. Februar 2013</a:t>
            </a:r>
          </a:p>
        </p:txBody>
      </p:sp>
      <p:sp>
        <p:nvSpPr>
          <p:cNvPr id="6" name="Rectangle 16"/>
          <p:cNvSpPr>
            <a:spLocks noGrp="1" noChangeArrowheads="1"/>
          </p:cNvSpPr>
          <p:nvPr>
            <p:ph type="dt" sz="half" idx="11"/>
          </p:nvPr>
        </p:nvSpPr>
        <p:spPr>
          <a:ln/>
        </p:spPr>
        <p:txBody>
          <a:bodyPr/>
          <a:lstStyle>
            <a:lvl1pPr>
              <a:defRPr/>
            </a:lvl1pPr>
          </a:lstStyle>
          <a:p>
            <a:pPr>
              <a:defRPr/>
            </a:pPr>
            <a:r>
              <a:rPr lang="de-DE"/>
              <a:t>Dr. Herbert Maier, Institut für Politikwissenschaft               Fakultät für Philosophie, Kunst, Geschichts- und Gesellschaftswissenschaften</a:t>
            </a:r>
          </a:p>
        </p:txBody>
      </p:sp>
    </p:spTree>
    <p:extLst>
      <p:ext uri="{BB962C8B-B14F-4D97-AF65-F5344CB8AC3E}">
        <p14:creationId xmlns:p14="http://schemas.microsoft.com/office/powerpoint/2010/main" val="320608879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5"/>
          <p:cNvSpPr>
            <a:spLocks noGrp="1" noChangeArrowheads="1"/>
          </p:cNvSpPr>
          <p:nvPr>
            <p:ph type="ftr" sz="quarter" idx="10"/>
          </p:nvPr>
        </p:nvSpPr>
        <p:spPr>
          <a:ln/>
        </p:spPr>
        <p:txBody>
          <a:bodyPr/>
          <a:lstStyle>
            <a:lvl1pPr>
              <a:defRPr/>
            </a:lvl1pPr>
          </a:lstStyle>
          <a:p>
            <a:pPr>
              <a:defRPr/>
            </a:pPr>
            <a:r>
              <a:rPr lang="de-DE"/>
              <a:t>Hochschulinformationstag · Politikwissenschaft studieren · Regensburg · 22. Februar 2013</a:t>
            </a:r>
          </a:p>
        </p:txBody>
      </p:sp>
      <p:sp>
        <p:nvSpPr>
          <p:cNvPr id="6" name="Rectangle 16"/>
          <p:cNvSpPr>
            <a:spLocks noGrp="1" noChangeArrowheads="1"/>
          </p:cNvSpPr>
          <p:nvPr>
            <p:ph type="dt" sz="half" idx="11"/>
          </p:nvPr>
        </p:nvSpPr>
        <p:spPr>
          <a:ln/>
        </p:spPr>
        <p:txBody>
          <a:bodyPr/>
          <a:lstStyle>
            <a:lvl1pPr>
              <a:defRPr/>
            </a:lvl1pPr>
          </a:lstStyle>
          <a:p>
            <a:pPr>
              <a:defRPr/>
            </a:pPr>
            <a:r>
              <a:rPr lang="de-DE"/>
              <a:t>Dr. Herbert Maier, Institut für Politikwissenschaft               Fakultät für Philosophie, Kunst, Geschichts- und Gesellschaftswissenschaften</a:t>
            </a:r>
            <a:endParaRPr lang="de-DE" dirty="0"/>
          </a:p>
        </p:txBody>
      </p:sp>
    </p:spTree>
    <p:extLst>
      <p:ext uri="{BB962C8B-B14F-4D97-AF65-F5344CB8AC3E}">
        <p14:creationId xmlns:p14="http://schemas.microsoft.com/office/powerpoint/2010/main" val="237375601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1344613" y="6261100"/>
            <a:ext cx="6448425"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hangingPunct="1">
              <a:lnSpc>
                <a:spcPts val="1000"/>
              </a:lnSpc>
              <a:defRPr sz="900">
                <a:solidFill>
                  <a:schemeClr val="tx2"/>
                </a:solidFill>
                <a:latin typeface="+mn-lt"/>
              </a:defRPr>
            </a:lvl1pPr>
          </a:lstStyle>
          <a:p>
            <a:pPr>
              <a:defRPr/>
            </a:pPr>
            <a:r>
              <a:rPr lang="de-DE"/>
              <a:t>Hochschulinformationstag · Politikwissenschaft studieren · Regensburg · 22. Februar 2013</a:t>
            </a:r>
            <a:endParaRPr lang="de-DE" dirty="0"/>
          </a:p>
        </p:txBody>
      </p:sp>
      <p:sp>
        <p:nvSpPr>
          <p:cNvPr id="1027" name="Rectangle 2"/>
          <p:cNvSpPr>
            <a:spLocks noGrp="1" noChangeArrowheads="1"/>
          </p:cNvSpPr>
          <p:nvPr>
            <p:ph type="title"/>
          </p:nvPr>
        </p:nvSpPr>
        <p:spPr bwMode="auto">
          <a:xfrm>
            <a:off x="1344613" y="1284288"/>
            <a:ext cx="6448425" cy="696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t>Mastertitelformat bearbeiten</a:t>
            </a:r>
          </a:p>
        </p:txBody>
      </p:sp>
      <p:sp>
        <p:nvSpPr>
          <p:cNvPr id="1028" name="Rectangle 3"/>
          <p:cNvSpPr>
            <a:spLocks noGrp="1" noChangeArrowheads="1"/>
          </p:cNvSpPr>
          <p:nvPr>
            <p:ph type="body" idx="1"/>
          </p:nvPr>
        </p:nvSpPr>
        <p:spPr bwMode="auto">
          <a:xfrm>
            <a:off x="1344613" y="2133600"/>
            <a:ext cx="6448425"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grpSp>
        <p:nvGrpSpPr>
          <p:cNvPr id="2" name="Group 7"/>
          <p:cNvGrpSpPr>
            <a:grpSpLocks/>
          </p:cNvGrpSpPr>
          <p:nvPr userDrawn="1"/>
        </p:nvGrpSpPr>
        <p:grpSpPr bwMode="auto">
          <a:xfrm>
            <a:off x="0" y="0"/>
            <a:ext cx="7791450" cy="987425"/>
            <a:chOff x="0" y="0"/>
            <a:chExt cx="4908" cy="622"/>
          </a:xfrm>
        </p:grpSpPr>
        <p:pic>
          <p:nvPicPr>
            <p:cNvPr id="1032" name="Picture 8"/>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0" y="0"/>
              <a:ext cx="1359" cy="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3" name="Group 9"/>
            <p:cNvGrpSpPr>
              <a:grpSpLocks/>
            </p:cNvGrpSpPr>
            <p:nvPr userDrawn="1"/>
          </p:nvGrpSpPr>
          <p:grpSpPr bwMode="auto">
            <a:xfrm>
              <a:off x="850" y="0"/>
              <a:ext cx="4058" cy="254"/>
              <a:chOff x="850" y="0"/>
              <a:chExt cx="4058" cy="254"/>
            </a:xfrm>
          </p:grpSpPr>
          <p:sp>
            <p:nvSpPr>
              <p:cNvPr id="1034" name="Rectangle 10"/>
              <p:cNvSpPr>
                <a:spLocks noChangeArrowheads="1"/>
              </p:cNvSpPr>
              <p:nvPr userDrawn="1"/>
            </p:nvSpPr>
            <p:spPr bwMode="auto">
              <a:xfrm>
                <a:off x="850" y="0"/>
                <a:ext cx="2029" cy="25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5" name="Rectangle 11"/>
              <p:cNvSpPr>
                <a:spLocks noChangeArrowheads="1"/>
              </p:cNvSpPr>
              <p:nvPr userDrawn="1"/>
            </p:nvSpPr>
            <p:spPr bwMode="auto">
              <a:xfrm>
                <a:off x="2879" y="0"/>
                <a:ext cx="2029" cy="254"/>
              </a:xfrm>
              <a:prstGeom prst="rect">
                <a:avLst/>
              </a:prstGeom>
              <a:solidFill>
                <a:srgbClr val="EC62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grpSp>
      <p:sp>
        <p:nvSpPr>
          <p:cNvPr id="1030" name="Rectangle 15"/>
          <p:cNvSpPr>
            <a:spLocks noChangeArrowheads="1"/>
          </p:cNvSpPr>
          <p:nvPr userDrawn="1"/>
        </p:nvSpPr>
        <p:spPr bwMode="auto">
          <a:xfrm>
            <a:off x="4211638" y="531813"/>
            <a:ext cx="184150" cy="21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lnSpc>
                <a:spcPts val="1000"/>
              </a:lnSpc>
            </a:pPr>
            <a:endParaRPr lang="de-DE" sz="500" b="1">
              <a:solidFill>
                <a:schemeClr val="tx2"/>
              </a:solidFill>
              <a:latin typeface="Frutiger Next LT W1G" pitchFamily="34" charset="0"/>
            </a:endParaRPr>
          </a:p>
        </p:txBody>
      </p:sp>
      <p:sp>
        <p:nvSpPr>
          <p:cNvPr id="1040" name="Rectangle 16"/>
          <p:cNvSpPr>
            <a:spLocks noGrp="1" noChangeArrowheads="1"/>
          </p:cNvSpPr>
          <p:nvPr>
            <p:ph type="dt" sz="half" idx="2"/>
          </p:nvPr>
        </p:nvSpPr>
        <p:spPr bwMode="auto">
          <a:xfrm>
            <a:off x="4565650" y="509588"/>
            <a:ext cx="3227388"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ts val="1000"/>
              </a:lnSpc>
              <a:defRPr sz="900">
                <a:latin typeface="+mj-lt"/>
              </a:defRPr>
            </a:lvl1pPr>
          </a:lstStyle>
          <a:p>
            <a:pPr>
              <a:defRPr/>
            </a:pPr>
            <a:r>
              <a:rPr lang="de-DE"/>
              <a:t>Dr. Herbert Maier, Institut für Politikwissenschaft               Fakultät für Philosophie, Kunst, Geschichts- und Gesellschaftswissenschaften</a:t>
            </a:r>
            <a:endParaRPr lang="de-DE" dirty="0"/>
          </a:p>
        </p:txBody>
      </p:sp>
    </p:spTree>
  </p:cSld>
  <p:clrMap bg1="lt1" tx1="dk1" bg2="lt2" tx2="dk2" accent1="accent1" accent2="accent2" accent3="accent3" accent4="accent4" accent5="accent5" accent6="accent6" hlink="hlink" folHlink="folHlink"/>
  <p:sldLayoutIdLst>
    <p:sldLayoutId id="2147483743"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sldNum="0" hdr="0" ftr="0"/>
  <p:txStyles>
    <p:titleStyle>
      <a:lvl1pPr algn="l" rtl="0" eaLnBrk="0" fontAlgn="base" hangingPunct="0">
        <a:lnSpc>
          <a:spcPts val="2600"/>
        </a:lnSpc>
        <a:spcBef>
          <a:spcPct val="0"/>
        </a:spcBef>
        <a:spcAft>
          <a:spcPct val="0"/>
        </a:spcAft>
        <a:defRPr sz="3200">
          <a:solidFill>
            <a:schemeClr val="tx1"/>
          </a:solidFill>
          <a:latin typeface="+mj-lt"/>
          <a:ea typeface="+mj-ea"/>
          <a:cs typeface="+mj-cs"/>
        </a:defRPr>
      </a:lvl1pPr>
      <a:lvl2pPr algn="l" rtl="0" eaLnBrk="0" fontAlgn="base" hangingPunct="0">
        <a:lnSpc>
          <a:spcPts val="2600"/>
        </a:lnSpc>
        <a:spcBef>
          <a:spcPct val="0"/>
        </a:spcBef>
        <a:spcAft>
          <a:spcPct val="0"/>
        </a:spcAft>
        <a:defRPr sz="3200">
          <a:solidFill>
            <a:schemeClr val="tx1"/>
          </a:solidFill>
          <a:latin typeface="Frutiger Next LT W1G Bold" charset="0"/>
        </a:defRPr>
      </a:lvl2pPr>
      <a:lvl3pPr algn="l" rtl="0" eaLnBrk="0" fontAlgn="base" hangingPunct="0">
        <a:lnSpc>
          <a:spcPts val="2600"/>
        </a:lnSpc>
        <a:spcBef>
          <a:spcPct val="0"/>
        </a:spcBef>
        <a:spcAft>
          <a:spcPct val="0"/>
        </a:spcAft>
        <a:defRPr sz="3200">
          <a:solidFill>
            <a:schemeClr val="tx1"/>
          </a:solidFill>
          <a:latin typeface="Frutiger Next LT W1G Bold" charset="0"/>
        </a:defRPr>
      </a:lvl3pPr>
      <a:lvl4pPr algn="l" rtl="0" eaLnBrk="0" fontAlgn="base" hangingPunct="0">
        <a:lnSpc>
          <a:spcPts val="2600"/>
        </a:lnSpc>
        <a:spcBef>
          <a:spcPct val="0"/>
        </a:spcBef>
        <a:spcAft>
          <a:spcPct val="0"/>
        </a:spcAft>
        <a:defRPr sz="3200">
          <a:solidFill>
            <a:schemeClr val="tx1"/>
          </a:solidFill>
          <a:latin typeface="Frutiger Next LT W1G Bold" charset="0"/>
        </a:defRPr>
      </a:lvl4pPr>
      <a:lvl5pPr algn="l" rtl="0" eaLnBrk="0" fontAlgn="base" hangingPunct="0">
        <a:lnSpc>
          <a:spcPts val="2600"/>
        </a:lnSpc>
        <a:spcBef>
          <a:spcPct val="0"/>
        </a:spcBef>
        <a:spcAft>
          <a:spcPct val="0"/>
        </a:spcAft>
        <a:defRPr sz="3200">
          <a:solidFill>
            <a:schemeClr val="tx1"/>
          </a:solidFill>
          <a:latin typeface="Frutiger Next LT W1G Bold" charset="0"/>
        </a:defRPr>
      </a:lvl5pPr>
      <a:lvl6pPr marL="457200" algn="l" rtl="0" fontAlgn="base">
        <a:lnSpc>
          <a:spcPts val="2600"/>
        </a:lnSpc>
        <a:spcBef>
          <a:spcPct val="0"/>
        </a:spcBef>
        <a:spcAft>
          <a:spcPct val="0"/>
        </a:spcAft>
        <a:defRPr sz="3200">
          <a:solidFill>
            <a:schemeClr val="tx1"/>
          </a:solidFill>
          <a:latin typeface="Frutiger Next LT W1G Bold" charset="0"/>
        </a:defRPr>
      </a:lvl6pPr>
      <a:lvl7pPr marL="914400" algn="l" rtl="0" fontAlgn="base">
        <a:lnSpc>
          <a:spcPts val="2600"/>
        </a:lnSpc>
        <a:spcBef>
          <a:spcPct val="0"/>
        </a:spcBef>
        <a:spcAft>
          <a:spcPct val="0"/>
        </a:spcAft>
        <a:defRPr sz="3200">
          <a:solidFill>
            <a:schemeClr val="tx1"/>
          </a:solidFill>
          <a:latin typeface="Frutiger Next LT W1G Bold" charset="0"/>
        </a:defRPr>
      </a:lvl7pPr>
      <a:lvl8pPr marL="1371600" algn="l" rtl="0" fontAlgn="base">
        <a:lnSpc>
          <a:spcPts val="2600"/>
        </a:lnSpc>
        <a:spcBef>
          <a:spcPct val="0"/>
        </a:spcBef>
        <a:spcAft>
          <a:spcPct val="0"/>
        </a:spcAft>
        <a:defRPr sz="3200">
          <a:solidFill>
            <a:schemeClr val="tx1"/>
          </a:solidFill>
          <a:latin typeface="Frutiger Next LT W1G Bold" charset="0"/>
        </a:defRPr>
      </a:lvl8pPr>
      <a:lvl9pPr marL="1828800" algn="l" rtl="0" fontAlgn="base">
        <a:lnSpc>
          <a:spcPts val="2600"/>
        </a:lnSpc>
        <a:spcBef>
          <a:spcPct val="0"/>
        </a:spcBef>
        <a:spcAft>
          <a:spcPct val="0"/>
        </a:spcAft>
        <a:defRPr sz="3200">
          <a:solidFill>
            <a:schemeClr val="tx1"/>
          </a:solidFill>
          <a:latin typeface="Frutiger Next LT W1G Bold" charset="0"/>
        </a:defRPr>
      </a:lvl9pPr>
    </p:titleStyle>
    <p:bodyStyle>
      <a:lvl1pPr marL="342900" indent="-342900" algn="l" rtl="0" eaLnBrk="0" fontAlgn="base" hangingPunct="0">
        <a:spcBef>
          <a:spcPct val="0"/>
        </a:spcBef>
        <a:spcAft>
          <a:spcPct val="0"/>
        </a:spcAft>
        <a:defRPr sz="2200">
          <a:solidFill>
            <a:schemeClr val="tx1"/>
          </a:solidFill>
          <a:latin typeface="+mn-lt"/>
          <a:ea typeface="+mn-ea"/>
          <a:cs typeface="+mn-cs"/>
        </a:defRPr>
      </a:lvl1pPr>
      <a:lvl2pPr marL="190500" indent="266700" algn="l" rtl="0" eaLnBrk="0" fontAlgn="base" hangingPunct="0">
        <a:spcBef>
          <a:spcPct val="0"/>
        </a:spcBef>
        <a:spcAft>
          <a:spcPct val="0"/>
        </a:spcAft>
        <a:defRPr sz="2000">
          <a:solidFill>
            <a:schemeClr val="tx1"/>
          </a:solidFill>
          <a:latin typeface="+mn-lt"/>
        </a:defRPr>
      </a:lvl2pPr>
      <a:lvl3pPr marL="965200" indent="-101600" algn="l" rtl="0" eaLnBrk="0" fontAlgn="base" hangingPunct="0">
        <a:spcBef>
          <a:spcPct val="0"/>
        </a:spcBef>
        <a:spcAft>
          <a:spcPct val="0"/>
        </a:spcAft>
        <a:buChar char="•"/>
        <a:defRPr sz="2000">
          <a:solidFill>
            <a:schemeClr val="tx1"/>
          </a:solidFill>
          <a:latin typeface="+mn-lt"/>
        </a:defRPr>
      </a:lvl3pPr>
      <a:lvl4pPr marL="1606550" indent="-228600" algn="l" rtl="0" eaLnBrk="0" fontAlgn="base" hangingPunct="0">
        <a:spcBef>
          <a:spcPct val="0"/>
        </a:spcBef>
        <a:spcAft>
          <a:spcPct val="0"/>
        </a:spcAft>
        <a:buChar char="–"/>
        <a:defRPr sz="2000">
          <a:solidFill>
            <a:schemeClr val="tx1"/>
          </a:solidFill>
          <a:latin typeface="+mn-lt"/>
        </a:defRPr>
      </a:lvl4pPr>
      <a:lvl5pPr marL="2057400" indent="-228600" algn="l" rtl="0" eaLnBrk="0" fontAlgn="base" hangingPunct="0">
        <a:spcBef>
          <a:spcPct val="0"/>
        </a:spcBef>
        <a:spcAft>
          <a:spcPct val="0"/>
        </a:spcAft>
        <a:buChar char="»"/>
        <a:defRPr sz="2000">
          <a:solidFill>
            <a:schemeClr val="tx1"/>
          </a:solidFill>
          <a:latin typeface="+mn-lt"/>
        </a:defRPr>
      </a:lvl5pPr>
      <a:lvl6pPr marL="2514600" indent="-228600" algn="l" rtl="0" fontAlgn="base">
        <a:spcBef>
          <a:spcPct val="0"/>
        </a:spcBef>
        <a:spcAft>
          <a:spcPct val="0"/>
        </a:spcAft>
        <a:buChar char="»"/>
        <a:defRPr sz="2000">
          <a:solidFill>
            <a:schemeClr val="tx1"/>
          </a:solidFill>
          <a:latin typeface="+mn-lt"/>
        </a:defRPr>
      </a:lvl6pPr>
      <a:lvl7pPr marL="2971800" indent="-228600" algn="l" rtl="0" fontAlgn="base">
        <a:spcBef>
          <a:spcPct val="0"/>
        </a:spcBef>
        <a:spcAft>
          <a:spcPct val="0"/>
        </a:spcAft>
        <a:buChar char="»"/>
        <a:defRPr sz="2000">
          <a:solidFill>
            <a:schemeClr val="tx1"/>
          </a:solidFill>
          <a:latin typeface="+mn-lt"/>
        </a:defRPr>
      </a:lvl7pPr>
      <a:lvl8pPr marL="3429000" indent="-228600" algn="l" rtl="0" fontAlgn="base">
        <a:spcBef>
          <a:spcPct val="0"/>
        </a:spcBef>
        <a:spcAft>
          <a:spcPct val="0"/>
        </a:spcAft>
        <a:buChar char="»"/>
        <a:defRPr sz="2000">
          <a:solidFill>
            <a:schemeClr val="tx1"/>
          </a:solidFill>
          <a:latin typeface="+mn-lt"/>
        </a:defRPr>
      </a:lvl8pPr>
      <a:lvl9pPr marL="3886200" indent="-228600" algn="l" rtl="0" fontAlgn="base">
        <a:spcBef>
          <a:spcPct val="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www.uni-regensburg.de/studium/zentrale-studienberatung/veranstaltungen/einfuehrungen/" TargetMode="External"/><Relationship Id="rId2" Type="http://schemas.openxmlformats.org/officeDocument/2006/relationships/hyperlink" Target="http://www.ur.de/bibliothek/kurse"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alexander.strassner@ur.d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a:xfrm>
            <a:off x="3148013" y="1027113"/>
            <a:ext cx="5745162" cy="385762"/>
          </a:xfrm>
        </p:spPr>
        <p:txBody>
          <a:bodyPr/>
          <a:lstStyle/>
          <a:p>
            <a:pPr eaLnBrk="1" hangingPunct="1">
              <a:lnSpc>
                <a:spcPct val="100000"/>
              </a:lnSpc>
            </a:pPr>
            <a:r>
              <a:rPr lang="de-DE" sz="2200" dirty="0"/>
              <a:t>Das Institut für Politikwissenschaft der Universität Regensburg heißt Sie</a:t>
            </a:r>
            <a:br>
              <a:rPr lang="de-DE" sz="2200" dirty="0"/>
            </a:br>
            <a:r>
              <a:rPr lang="de-DE" sz="2200" dirty="0"/>
              <a:t>herzlich Willkommen zur </a:t>
            </a:r>
            <a:br>
              <a:rPr lang="de-DE" sz="2200" dirty="0"/>
            </a:br>
            <a:endParaRPr lang="de-DE" sz="2200" dirty="0"/>
          </a:p>
        </p:txBody>
      </p:sp>
      <p:sp>
        <p:nvSpPr>
          <p:cNvPr id="3076" name="Rectangle 3"/>
          <p:cNvSpPr>
            <a:spLocks noGrp="1" noChangeArrowheads="1"/>
          </p:cNvSpPr>
          <p:nvPr>
            <p:ph type="subTitle" idx="1"/>
          </p:nvPr>
        </p:nvSpPr>
        <p:spPr>
          <a:xfrm>
            <a:off x="3148013" y="2276475"/>
            <a:ext cx="5995987" cy="381000"/>
          </a:xfrm>
        </p:spPr>
        <p:txBody>
          <a:bodyPr/>
          <a:lstStyle/>
          <a:p>
            <a:pPr marL="0" indent="0" eaLnBrk="1" hangingPunct="1">
              <a:lnSpc>
                <a:spcPct val="100000"/>
              </a:lnSpc>
            </a:pPr>
            <a:r>
              <a:rPr lang="de-DE" sz="3600" dirty="0"/>
              <a:t>Informationsveranstaltung</a:t>
            </a:r>
          </a:p>
          <a:p>
            <a:pPr marL="0" indent="0" eaLnBrk="1" hangingPunct="1">
              <a:lnSpc>
                <a:spcPct val="100000"/>
              </a:lnSpc>
            </a:pPr>
            <a:r>
              <a:rPr lang="de-DE" sz="3600" dirty="0"/>
              <a:t>Politikwissenschaft studieren</a:t>
            </a:r>
          </a:p>
        </p:txBody>
      </p:sp>
      <p:sp>
        <p:nvSpPr>
          <p:cNvPr id="5" name="Rectangle 2"/>
          <p:cNvSpPr txBox="1">
            <a:spLocks noChangeArrowheads="1"/>
          </p:cNvSpPr>
          <p:nvPr/>
        </p:nvSpPr>
        <p:spPr bwMode="auto">
          <a:xfrm>
            <a:off x="3147318" y="3835326"/>
            <a:ext cx="5745162" cy="385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lnSpc>
                <a:spcPts val="3000"/>
              </a:lnSpc>
              <a:spcBef>
                <a:spcPct val="0"/>
              </a:spcBef>
              <a:spcAft>
                <a:spcPct val="0"/>
              </a:spcAft>
              <a:defRPr sz="3600">
                <a:solidFill>
                  <a:schemeClr val="tx1"/>
                </a:solidFill>
                <a:latin typeface="+mj-lt"/>
                <a:ea typeface="+mj-ea"/>
                <a:cs typeface="+mj-cs"/>
              </a:defRPr>
            </a:lvl1pPr>
            <a:lvl2pPr algn="l" rtl="0" eaLnBrk="0" fontAlgn="base" hangingPunct="0">
              <a:lnSpc>
                <a:spcPts val="2600"/>
              </a:lnSpc>
              <a:spcBef>
                <a:spcPct val="0"/>
              </a:spcBef>
              <a:spcAft>
                <a:spcPct val="0"/>
              </a:spcAft>
              <a:defRPr sz="3200">
                <a:solidFill>
                  <a:schemeClr val="tx1"/>
                </a:solidFill>
                <a:latin typeface="Frutiger Next LT W1G Bold" charset="0"/>
              </a:defRPr>
            </a:lvl2pPr>
            <a:lvl3pPr algn="l" rtl="0" eaLnBrk="0" fontAlgn="base" hangingPunct="0">
              <a:lnSpc>
                <a:spcPts val="2600"/>
              </a:lnSpc>
              <a:spcBef>
                <a:spcPct val="0"/>
              </a:spcBef>
              <a:spcAft>
                <a:spcPct val="0"/>
              </a:spcAft>
              <a:defRPr sz="3200">
                <a:solidFill>
                  <a:schemeClr val="tx1"/>
                </a:solidFill>
                <a:latin typeface="Frutiger Next LT W1G Bold" charset="0"/>
              </a:defRPr>
            </a:lvl3pPr>
            <a:lvl4pPr algn="l" rtl="0" eaLnBrk="0" fontAlgn="base" hangingPunct="0">
              <a:lnSpc>
                <a:spcPts val="2600"/>
              </a:lnSpc>
              <a:spcBef>
                <a:spcPct val="0"/>
              </a:spcBef>
              <a:spcAft>
                <a:spcPct val="0"/>
              </a:spcAft>
              <a:defRPr sz="3200">
                <a:solidFill>
                  <a:schemeClr val="tx1"/>
                </a:solidFill>
                <a:latin typeface="Frutiger Next LT W1G Bold" charset="0"/>
              </a:defRPr>
            </a:lvl4pPr>
            <a:lvl5pPr algn="l" rtl="0" eaLnBrk="0" fontAlgn="base" hangingPunct="0">
              <a:lnSpc>
                <a:spcPts val="2600"/>
              </a:lnSpc>
              <a:spcBef>
                <a:spcPct val="0"/>
              </a:spcBef>
              <a:spcAft>
                <a:spcPct val="0"/>
              </a:spcAft>
              <a:defRPr sz="3200">
                <a:solidFill>
                  <a:schemeClr val="tx1"/>
                </a:solidFill>
                <a:latin typeface="Frutiger Next LT W1G Bold" charset="0"/>
              </a:defRPr>
            </a:lvl5pPr>
            <a:lvl6pPr marL="457200" algn="l" rtl="0" fontAlgn="base">
              <a:lnSpc>
                <a:spcPts val="2600"/>
              </a:lnSpc>
              <a:spcBef>
                <a:spcPct val="0"/>
              </a:spcBef>
              <a:spcAft>
                <a:spcPct val="0"/>
              </a:spcAft>
              <a:defRPr sz="3200">
                <a:solidFill>
                  <a:schemeClr val="tx1"/>
                </a:solidFill>
                <a:latin typeface="Frutiger Next LT W1G Bold" charset="0"/>
              </a:defRPr>
            </a:lvl6pPr>
            <a:lvl7pPr marL="914400" algn="l" rtl="0" fontAlgn="base">
              <a:lnSpc>
                <a:spcPts val="2600"/>
              </a:lnSpc>
              <a:spcBef>
                <a:spcPct val="0"/>
              </a:spcBef>
              <a:spcAft>
                <a:spcPct val="0"/>
              </a:spcAft>
              <a:defRPr sz="3200">
                <a:solidFill>
                  <a:schemeClr val="tx1"/>
                </a:solidFill>
                <a:latin typeface="Frutiger Next LT W1G Bold" charset="0"/>
              </a:defRPr>
            </a:lvl7pPr>
            <a:lvl8pPr marL="1371600" algn="l" rtl="0" fontAlgn="base">
              <a:lnSpc>
                <a:spcPts val="2600"/>
              </a:lnSpc>
              <a:spcBef>
                <a:spcPct val="0"/>
              </a:spcBef>
              <a:spcAft>
                <a:spcPct val="0"/>
              </a:spcAft>
              <a:defRPr sz="3200">
                <a:solidFill>
                  <a:schemeClr val="tx1"/>
                </a:solidFill>
                <a:latin typeface="Frutiger Next LT W1G Bold" charset="0"/>
              </a:defRPr>
            </a:lvl8pPr>
            <a:lvl9pPr marL="1828800" algn="l" rtl="0" fontAlgn="base">
              <a:lnSpc>
                <a:spcPts val="2600"/>
              </a:lnSpc>
              <a:spcBef>
                <a:spcPct val="0"/>
              </a:spcBef>
              <a:spcAft>
                <a:spcPct val="0"/>
              </a:spcAft>
              <a:defRPr sz="3200">
                <a:solidFill>
                  <a:schemeClr val="tx1"/>
                </a:solidFill>
                <a:latin typeface="Frutiger Next LT W1G Bold" charset="0"/>
              </a:defRPr>
            </a:lvl9pPr>
          </a:lstStyle>
          <a:p>
            <a:pPr eaLnBrk="1" hangingPunct="1">
              <a:lnSpc>
                <a:spcPct val="100000"/>
              </a:lnSpc>
            </a:pPr>
            <a:r>
              <a:rPr lang="de-DE" sz="2200" dirty="0"/>
              <a:t>Hochschulinformationstag – Regensburg – </a:t>
            </a:r>
          </a:p>
          <a:p>
            <a:pPr eaLnBrk="1" hangingPunct="1">
              <a:lnSpc>
                <a:spcPct val="100000"/>
              </a:lnSpc>
            </a:pPr>
            <a:r>
              <a:rPr lang="de-DE" sz="2200" dirty="0"/>
              <a:t>15. April 2025, 18 Uhr, Hörsaal 3 (H3)</a:t>
            </a:r>
          </a:p>
        </p:txBody>
      </p:sp>
      <p:sp>
        <p:nvSpPr>
          <p:cNvPr id="6" name="Datumsplatzhalter 4"/>
          <p:cNvSpPr txBox="1">
            <a:spLocks/>
          </p:cNvSpPr>
          <p:nvPr/>
        </p:nvSpPr>
        <p:spPr>
          <a:xfrm>
            <a:off x="5436096" y="5492750"/>
            <a:ext cx="3456384" cy="481012"/>
          </a:xfrm>
          <a:prstGeom prst="rect">
            <a:avLst/>
          </a:prstGeom>
        </p:spPr>
        <p:txBody>
          <a:bodyPr/>
          <a:lstStyle>
            <a:defPPr>
              <a:defRPr lang="de-DE"/>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a:lstStyle>
          <a:p>
            <a:pPr>
              <a:defRPr/>
            </a:pPr>
            <a:r>
              <a:rPr lang="de-DE" sz="1600" dirty="0">
                <a:latin typeface="+mj-lt"/>
              </a:rPr>
              <a:t>Prof. Dr. Alexander Straßner</a:t>
            </a:r>
          </a:p>
          <a:p>
            <a:pPr>
              <a:defRPr/>
            </a:pPr>
            <a:r>
              <a:rPr lang="de-DE" sz="1600" dirty="0">
                <a:latin typeface="+mj-lt"/>
              </a:rPr>
              <a:t>Akademischer Oberrat</a:t>
            </a:r>
          </a:p>
          <a:p>
            <a:pPr>
              <a:defRPr/>
            </a:pPr>
            <a:r>
              <a:rPr lang="de-DE" sz="1600" dirty="0">
                <a:latin typeface="+mj-lt"/>
              </a:rPr>
              <a:t>Institut für Politikwissenschaft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1"/>
          </p:nvPr>
        </p:nvSpPr>
        <p:spPr/>
        <p:txBody>
          <a:bodyPr/>
          <a:lstStyle/>
          <a:p>
            <a:pPr>
              <a:defRPr/>
            </a:pPr>
            <a:r>
              <a:rPr lang="de-DE" dirty="0"/>
              <a:t>Prof. Dr. Alexander </a:t>
            </a:r>
            <a:r>
              <a:rPr lang="de-DE" dirty="0" err="1"/>
              <a:t>Straßner</a:t>
            </a:r>
            <a:endParaRPr lang="de-DE" dirty="0"/>
          </a:p>
          <a:p>
            <a:pPr>
              <a:defRPr/>
            </a:pPr>
            <a:r>
              <a:rPr lang="de-DE" dirty="0"/>
              <a:t>Institut für Politikwissenschaft               </a:t>
            </a:r>
          </a:p>
          <a:p>
            <a:pPr>
              <a:defRPr/>
            </a:pPr>
            <a:r>
              <a:rPr lang="de-DE" dirty="0"/>
              <a:t>Fakultät für Philosophie, Kunst, Geschichts- und Gesellschaftswissenschaften</a:t>
            </a:r>
          </a:p>
        </p:txBody>
      </p:sp>
      <p:sp>
        <p:nvSpPr>
          <p:cNvPr id="8" name="Rechteck 7"/>
          <p:cNvSpPr/>
          <p:nvPr/>
        </p:nvSpPr>
        <p:spPr bwMode="auto">
          <a:xfrm>
            <a:off x="1043609" y="1052736"/>
            <a:ext cx="6749429" cy="504056"/>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a:ln>
                  <a:noFill/>
                </a:ln>
                <a:solidFill>
                  <a:schemeClr val="tx1"/>
                </a:solidFill>
                <a:effectLst/>
                <a:latin typeface="Times" pitchFamily="18" charset="0"/>
              </a:rPr>
              <a:t>DIE SCHWARZE LISTE: FRISTEN</a:t>
            </a:r>
          </a:p>
        </p:txBody>
      </p:sp>
      <p:graphicFrame>
        <p:nvGraphicFramePr>
          <p:cNvPr id="2" name="Tabelle 1"/>
          <p:cNvGraphicFramePr>
            <a:graphicFrameLocks noGrp="1"/>
          </p:cNvGraphicFramePr>
          <p:nvPr>
            <p:extLst>
              <p:ext uri="{D42A27DB-BD31-4B8C-83A1-F6EECF244321}">
                <p14:modId xmlns:p14="http://schemas.microsoft.com/office/powerpoint/2010/main" val="2669420313"/>
              </p:ext>
            </p:extLst>
          </p:nvPr>
        </p:nvGraphicFramePr>
        <p:xfrm>
          <a:off x="1043609" y="1772816"/>
          <a:ext cx="6749429" cy="4312479"/>
        </p:xfrm>
        <a:graphic>
          <a:graphicData uri="http://schemas.openxmlformats.org/drawingml/2006/table">
            <a:tbl>
              <a:tblPr firstRow="1" firstCol="1" bandRow="1">
                <a:tableStyleId>{5C22544A-7EE6-4342-B048-85BDC9FD1C3A}</a:tableStyleId>
              </a:tblPr>
              <a:tblGrid>
                <a:gridCol w="1555250">
                  <a:extLst>
                    <a:ext uri="{9D8B030D-6E8A-4147-A177-3AD203B41FA5}">
                      <a16:colId xmlns:a16="http://schemas.microsoft.com/office/drawing/2014/main" val="20000"/>
                    </a:ext>
                  </a:extLst>
                </a:gridCol>
                <a:gridCol w="5194179">
                  <a:extLst>
                    <a:ext uri="{9D8B030D-6E8A-4147-A177-3AD203B41FA5}">
                      <a16:colId xmlns:a16="http://schemas.microsoft.com/office/drawing/2014/main" val="20001"/>
                    </a:ext>
                  </a:extLst>
                </a:gridCol>
              </a:tblGrid>
              <a:tr h="2705004">
                <a:tc>
                  <a:txBody>
                    <a:bodyPr/>
                    <a:lstStyle/>
                    <a:p>
                      <a:pPr>
                        <a:lnSpc>
                          <a:spcPct val="115000"/>
                        </a:lnSpc>
                        <a:spcBef>
                          <a:spcPts val="600"/>
                        </a:spcBef>
                        <a:spcAft>
                          <a:spcPts val="600"/>
                        </a:spcAft>
                      </a:pPr>
                      <a:endParaRPr lang="de-DE" sz="400" dirty="0">
                        <a:effectLst/>
                      </a:endParaRPr>
                    </a:p>
                    <a:p>
                      <a:pPr>
                        <a:lnSpc>
                          <a:spcPct val="115000"/>
                        </a:lnSpc>
                        <a:spcBef>
                          <a:spcPts val="600"/>
                        </a:spcBef>
                        <a:spcAft>
                          <a:spcPts val="600"/>
                        </a:spcAft>
                      </a:pPr>
                      <a:r>
                        <a:rPr lang="de-DE" sz="1000" dirty="0">
                          <a:effectLst/>
                        </a:rPr>
                        <a:t>Grundkurse: </a:t>
                      </a:r>
                      <a:endParaRPr lang="de-DE" sz="1100" dirty="0">
                        <a:effectLst/>
                      </a:endParaRPr>
                    </a:p>
                    <a:p>
                      <a:pPr>
                        <a:lnSpc>
                          <a:spcPct val="115000"/>
                        </a:lnSpc>
                        <a:spcBef>
                          <a:spcPts val="600"/>
                        </a:spcBef>
                        <a:spcAft>
                          <a:spcPts val="600"/>
                        </a:spcAft>
                      </a:pPr>
                      <a:r>
                        <a:rPr lang="de-DE" sz="10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27" marR="67927" marT="0" marB="0"/>
                </a:tc>
                <a:tc>
                  <a:txBody>
                    <a:bodyPr/>
                    <a:lstStyle/>
                    <a:p>
                      <a:pPr marL="342900" lvl="0" indent="-342900">
                        <a:spcBef>
                          <a:spcPts val="600"/>
                        </a:spcBef>
                        <a:spcAft>
                          <a:spcPts val="600"/>
                        </a:spcAft>
                        <a:buFont typeface="Symbol" panose="05050102010706020507" pitchFamily="18" charset="2"/>
                        <a:buChar char=""/>
                      </a:pPr>
                      <a:endParaRPr lang="de-DE" sz="400" dirty="0">
                        <a:effectLst/>
                      </a:endParaRPr>
                    </a:p>
                    <a:p>
                      <a:pPr marL="342900" lvl="0" indent="-342900">
                        <a:spcBef>
                          <a:spcPts val="600"/>
                        </a:spcBef>
                        <a:spcAft>
                          <a:spcPts val="600"/>
                        </a:spcAft>
                        <a:buFont typeface="Symbol" panose="05050102010706020507" pitchFamily="18" charset="2"/>
                        <a:buChar char=""/>
                      </a:pPr>
                      <a:r>
                        <a:rPr lang="de-DE" sz="1000" dirty="0">
                          <a:effectLst/>
                        </a:rPr>
                        <a:t>Die An-/Abmeldephase für Grundkurse ist vom 27.01. – 13.04.25 (in Spur), die Verlosung der Plätze findet am Montag, den 14.04.25 (vormittags) statt.</a:t>
                      </a:r>
                      <a:endParaRPr lang="de-DE" sz="1200" dirty="0">
                        <a:effectLst/>
                      </a:endParaRPr>
                    </a:p>
                    <a:p>
                      <a:pPr marL="342900" lvl="0" indent="-342900">
                        <a:spcBef>
                          <a:spcPts val="600"/>
                        </a:spcBef>
                        <a:spcAft>
                          <a:spcPts val="600"/>
                        </a:spcAft>
                        <a:buFont typeface="Symbol" panose="05050102010706020507" pitchFamily="18" charset="2"/>
                        <a:buChar char=""/>
                      </a:pPr>
                      <a:r>
                        <a:rPr lang="de-DE" sz="1000" dirty="0">
                          <a:effectLst/>
                        </a:rPr>
                        <a:t>Wer keinen Platz in einem Grundkurs seiner Wahl erhalten hat, kann ab Freitag, den 18.04. (mittags) – Sonntag, den 20.04. an der Restplatzvergabe mit Warteliste teilnehmen (</a:t>
                      </a:r>
                      <a:r>
                        <a:rPr lang="de-DE" sz="1000" dirty="0" err="1">
                          <a:effectLst/>
                        </a:rPr>
                        <a:t>Windhundverfahren</a:t>
                      </a:r>
                      <a:r>
                        <a:rPr lang="de-DE" sz="1000" dirty="0">
                          <a:effectLst/>
                        </a:rPr>
                        <a:t>/Spur). </a:t>
                      </a:r>
                      <a:endParaRPr lang="de-DE" sz="1200" dirty="0">
                        <a:effectLst/>
                      </a:endParaRPr>
                    </a:p>
                    <a:p>
                      <a:pPr marL="342900" lvl="0" indent="-342900">
                        <a:spcBef>
                          <a:spcPts val="600"/>
                        </a:spcBef>
                        <a:spcAft>
                          <a:spcPts val="600"/>
                        </a:spcAft>
                        <a:buFont typeface="Symbol" panose="05050102010706020507" pitchFamily="18" charset="2"/>
                        <a:buChar char=""/>
                      </a:pPr>
                      <a:r>
                        <a:rPr lang="de-DE" sz="1000" dirty="0">
                          <a:effectLst/>
                        </a:rPr>
                        <a:t>Bitte beachten Sie, dass Sie sich, </a:t>
                      </a:r>
                      <a:r>
                        <a:rPr lang="de-DE" sz="1000" u="sng" dirty="0">
                          <a:effectLst/>
                        </a:rPr>
                        <a:t>sobald Sie einen Platz erhalten haben</a:t>
                      </a:r>
                      <a:r>
                        <a:rPr lang="de-DE" sz="1000" dirty="0">
                          <a:effectLst/>
                        </a:rPr>
                        <a:t>, in der Zeit von Mo 21.04. – Mi 30.04.25 </a:t>
                      </a:r>
                      <a:r>
                        <a:rPr lang="de-DE" sz="1000" u="sng" dirty="0">
                          <a:effectLst/>
                        </a:rPr>
                        <a:t>verbindlich</a:t>
                      </a:r>
                      <a:r>
                        <a:rPr lang="de-DE" sz="1000" dirty="0">
                          <a:effectLst/>
                        </a:rPr>
                        <a:t> zur Modulprüfung </a:t>
                      </a:r>
                      <a:r>
                        <a:rPr lang="de-DE" sz="1000" u="sng" dirty="0">
                          <a:effectLst/>
                        </a:rPr>
                        <a:t>und</a:t>
                      </a:r>
                      <a:r>
                        <a:rPr lang="de-DE" sz="1000" dirty="0">
                          <a:effectLst/>
                        </a:rPr>
                        <a:t> den Studienleistungen (in FLEX NOW) anmelden müssen. Nach Ablauf der Frist ist keine An- oder Abmeldung mehr möglich. </a:t>
                      </a:r>
                      <a:endParaRPr lang="de-DE" sz="1200" dirty="0">
                        <a:effectLst/>
                        <a:latin typeface="Times New Roman" panose="02020603050405020304" pitchFamily="18" charset="0"/>
                        <a:ea typeface="Times New Roman" panose="02020603050405020304" pitchFamily="18" charset="0"/>
                      </a:endParaRPr>
                    </a:p>
                  </a:txBody>
                  <a:tcPr marL="67927" marR="67927" marT="0" marB="0"/>
                </a:tc>
                <a:extLst>
                  <a:ext uri="{0D108BD9-81ED-4DB2-BD59-A6C34878D82A}">
                    <a16:rowId xmlns:a16="http://schemas.microsoft.com/office/drawing/2014/main" val="10000"/>
                  </a:ext>
                </a:extLst>
              </a:tr>
              <a:tr h="655758">
                <a:tc>
                  <a:txBody>
                    <a:bodyPr/>
                    <a:lstStyle/>
                    <a:p>
                      <a:pPr>
                        <a:lnSpc>
                          <a:spcPct val="115000"/>
                        </a:lnSpc>
                        <a:spcBef>
                          <a:spcPts val="600"/>
                        </a:spcBef>
                        <a:spcAft>
                          <a:spcPts val="0"/>
                        </a:spcAft>
                      </a:pPr>
                      <a:r>
                        <a:rPr lang="de-DE" sz="1000" dirty="0">
                          <a:effectLst/>
                        </a:rPr>
                        <a:t>Vorlesungen/</a:t>
                      </a:r>
                      <a:endParaRPr lang="de-DE" sz="1100" dirty="0">
                        <a:effectLst/>
                      </a:endParaRPr>
                    </a:p>
                    <a:p>
                      <a:pPr>
                        <a:lnSpc>
                          <a:spcPct val="115000"/>
                        </a:lnSpc>
                        <a:spcAft>
                          <a:spcPts val="600"/>
                        </a:spcAft>
                      </a:pPr>
                      <a:r>
                        <a:rPr lang="de-DE" sz="1000" dirty="0">
                          <a:effectLst/>
                        </a:rPr>
                        <a:t>Propädeutika BMO:</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27" marR="67927" marT="0" marB="0"/>
                </a:tc>
                <a:tc>
                  <a:txBody>
                    <a:bodyPr/>
                    <a:lstStyle/>
                    <a:p>
                      <a:pPr marL="342900" lvl="0" indent="-342900">
                        <a:spcBef>
                          <a:spcPts val="600"/>
                        </a:spcBef>
                        <a:spcAft>
                          <a:spcPts val="600"/>
                        </a:spcAft>
                        <a:buFont typeface="Symbol" panose="05050102010706020507" pitchFamily="18" charset="2"/>
                        <a:buChar char=""/>
                      </a:pPr>
                      <a:r>
                        <a:rPr lang="de-DE" sz="1000" dirty="0">
                          <a:effectLst/>
                        </a:rPr>
                        <a:t>Die Anmeldung für die Modulprüfungen von Vorlesungen und Propädeutika muss erst 2,5 Wochen vor Vorlesungsende verbindlich in FLEX NOW erfolgen (21.04.-09.07.25). Nach Ablauf der Frist ist keine An- oder Abmeldung mehr möglich.</a:t>
                      </a:r>
                      <a:endParaRPr lang="de-DE" sz="1200" dirty="0">
                        <a:effectLst/>
                        <a:latin typeface="Times New Roman" panose="02020603050405020304" pitchFamily="18" charset="0"/>
                        <a:ea typeface="Times New Roman" panose="02020603050405020304" pitchFamily="18" charset="0"/>
                      </a:endParaRPr>
                    </a:p>
                  </a:txBody>
                  <a:tcPr marL="67927" marR="67927" marT="0" marB="0"/>
                </a:tc>
                <a:extLst>
                  <a:ext uri="{0D108BD9-81ED-4DB2-BD59-A6C34878D82A}">
                    <a16:rowId xmlns:a16="http://schemas.microsoft.com/office/drawing/2014/main" val="10001"/>
                  </a:ext>
                </a:extLst>
              </a:tr>
              <a:tr h="951717">
                <a:tc>
                  <a:txBody>
                    <a:bodyPr/>
                    <a:lstStyle/>
                    <a:p>
                      <a:pPr>
                        <a:lnSpc>
                          <a:spcPct val="115000"/>
                        </a:lnSpc>
                        <a:spcBef>
                          <a:spcPts val="600"/>
                        </a:spcBef>
                        <a:spcAft>
                          <a:spcPts val="600"/>
                        </a:spcAft>
                      </a:pPr>
                      <a:r>
                        <a:rPr lang="de-DE" sz="1000" dirty="0">
                          <a:effectLst/>
                        </a:rPr>
                        <a:t>Alle anderen Veranstaltungen (außer Vorlesungen und Propädeutika BMO):</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27" marR="67927" marT="0" marB="0"/>
                </a:tc>
                <a:tc>
                  <a:txBody>
                    <a:bodyPr/>
                    <a:lstStyle/>
                    <a:p>
                      <a:pPr marL="342900" lvl="0" indent="-342900">
                        <a:spcBef>
                          <a:spcPts val="600"/>
                        </a:spcBef>
                        <a:spcAft>
                          <a:spcPts val="600"/>
                        </a:spcAft>
                        <a:buFont typeface="Symbol" panose="05050102010706020507" pitchFamily="18" charset="2"/>
                        <a:buChar char=""/>
                      </a:pPr>
                      <a:r>
                        <a:rPr lang="de-DE" sz="1000" dirty="0">
                          <a:effectLst/>
                        </a:rPr>
                        <a:t>Auch für alle anderen Lehrveranstaltungen außer Vorlesungen und Propädeutika gilt, dass die Anmeldung zur Modulprüfung in FLEX NOW </a:t>
                      </a:r>
                      <a:r>
                        <a:rPr lang="de-DE" sz="1000" u="sng" dirty="0">
                          <a:effectLst/>
                        </a:rPr>
                        <a:t>verbindlich</a:t>
                      </a:r>
                      <a:r>
                        <a:rPr lang="de-DE" sz="1000" dirty="0">
                          <a:effectLst/>
                        </a:rPr>
                        <a:t> vom 21.04.-30.04.25 erfolgen muss. Nach Ablauf der Frist ist keine An- oder Abmeldung mehr möglich.</a:t>
                      </a:r>
                      <a:endParaRPr lang="de-DE" sz="1200" dirty="0">
                        <a:effectLst/>
                        <a:latin typeface="Times New Roman" panose="02020603050405020304" pitchFamily="18" charset="0"/>
                        <a:ea typeface="Times New Roman" panose="02020603050405020304" pitchFamily="18" charset="0"/>
                      </a:endParaRPr>
                    </a:p>
                  </a:txBody>
                  <a:tcPr marL="67927" marR="67927"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372310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p:nvPr>
        </p:nvSpPr>
        <p:spPr>
          <a:xfrm>
            <a:off x="899593" y="1124744"/>
            <a:ext cx="7560840" cy="4811712"/>
          </a:xfrm>
        </p:spPr>
        <p:txBody>
          <a:bodyPr/>
          <a:lstStyle/>
          <a:p>
            <a:r>
              <a:rPr lang="de-DE" sz="1600" b="1" u="sng" dirty="0"/>
              <a:t>Sonstige Termine</a:t>
            </a:r>
          </a:p>
          <a:p>
            <a:endParaRPr lang="de-DE" sz="1600" b="1" u="sng" dirty="0"/>
          </a:p>
          <a:p>
            <a:r>
              <a:rPr lang="de-DE" sz="1600" b="1" u="sng" dirty="0"/>
              <a:t>1)„</a:t>
            </a:r>
            <a:r>
              <a:rPr lang="de-DE" sz="1600" b="1" u="sng" dirty="0" err="1"/>
              <a:t>Bib</a:t>
            </a:r>
            <a:r>
              <a:rPr lang="de-DE" sz="1600" b="1" u="sng" dirty="0"/>
              <a:t> </a:t>
            </a:r>
            <a:r>
              <a:rPr lang="de-DE" sz="1600" b="1" u="sng" dirty="0" err="1"/>
              <a:t>for</a:t>
            </a:r>
            <a:r>
              <a:rPr lang="de-DE" sz="1600" b="1" u="sng" dirty="0"/>
              <a:t> </a:t>
            </a:r>
            <a:r>
              <a:rPr lang="de-DE" sz="1600" b="1" u="sng" dirty="0" err="1"/>
              <a:t>Beginners</a:t>
            </a:r>
            <a:r>
              <a:rPr lang="de-DE" sz="1600" b="1" u="sng" dirty="0"/>
              <a:t>“-Programm der Universität</a:t>
            </a:r>
          </a:p>
          <a:p>
            <a:pPr marL="0" indent="0"/>
            <a:endParaRPr lang="de-DE" sz="1600" b="1" dirty="0"/>
          </a:p>
          <a:p>
            <a:pPr marL="0" indent="0"/>
            <a:r>
              <a:rPr lang="de-DE" sz="1600" b="1" dirty="0"/>
              <a:t>Ort: Infozentrum in der Zentralbibliothek</a:t>
            </a:r>
          </a:p>
          <a:p>
            <a:pPr marL="0" indent="0"/>
            <a:r>
              <a:rPr lang="de-DE" sz="1600" b="1" dirty="0"/>
              <a:t>Anmeldung unter:</a:t>
            </a:r>
          </a:p>
          <a:p>
            <a:pPr marL="0" indent="0"/>
            <a:r>
              <a:rPr lang="de-DE" sz="1600" b="1" dirty="0">
                <a:hlinkClick r:id="rId2"/>
              </a:rPr>
              <a:t>www.ur.de/bibliothek/kurse</a:t>
            </a:r>
            <a:endParaRPr lang="de-DE" sz="1600" b="1" dirty="0"/>
          </a:p>
          <a:p>
            <a:pPr>
              <a:buFont typeface="Wingdings" panose="05000000000000000000" pitchFamily="2" charset="2"/>
              <a:buChar char="à"/>
            </a:pPr>
            <a:r>
              <a:rPr lang="de-DE" sz="1600" b="1" dirty="0">
                <a:sym typeface="Wingdings" panose="05000000000000000000" pitchFamily="2" charset="2"/>
              </a:rPr>
              <a:t>Termine: siehe Internetauftritt Bibliothek</a:t>
            </a:r>
          </a:p>
          <a:p>
            <a:pPr>
              <a:buFont typeface="Wingdings" panose="05000000000000000000" pitchFamily="2" charset="2"/>
              <a:buChar char="à"/>
            </a:pPr>
            <a:r>
              <a:rPr lang="de-DE" sz="1600" b="1" u="sng" dirty="0"/>
              <a:t>Außerdem</a:t>
            </a:r>
            <a:r>
              <a:rPr lang="de-DE" sz="1600" b="1" dirty="0"/>
              <a:t>: </a:t>
            </a:r>
            <a:r>
              <a:rPr lang="de-DE" sz="1600" b="1" dirty="0">
                <a:hlinkClick r:id="rId3"/>
              </a:rPr>
              <a:t>http://www.uni-regensburg.de/studium/zentrale-studienberatung/veranstaltungen/einfuehrungen/</a:t>
            </a:r>
            <a:endParaRPr lang="de-DE" sz="1600" b="1" dirty="0"/>
          </a:p>
          <a:p>
            <a:pPr marL="0" indent="0"/>
            <a:r>
              <a:rPr lang="de-DE" b="1" dirty="0"/>
              <a:t> </a:t>
            </a:r>
            <a:r>
              <a:rPr lang="de-DE" sz="1600" b="1" dirty="0"/>
              <a:t> </a:t>
            </a:r>
            <a:endParaRPr lang="de-DE" sz="1600" dirty="0"/>
          </a:p>
          <a:p>
            <a:pPr marL="0" indent="0"/>
            <a:r>
              <a:rPr lang="de-DE" sz="1600" b="1" dirty="0"/>
              <a:t>2) </a:t>
            </a:r>
            <a:r>
              <a:rPr lang="de-DE" sz="1600" b="1" u="sng" dirty="0"/>
              <a:t>Informationen zum Prüfungsverwaltungssystem „</a:t>
            </a:r>
            <a:r>
              <a:rPr lang="de-DE" sz="1600" b="1" u="sng" dirty="0" err="1"/>
              <a:t>FlexNow</a:t>
            </a:r>
            <a:r>
              <a:rPr lang="de-DE" sz="1600" b="1" u="sng" dirty="0"/>
              <a:t>“</a:t>
            </a:r>
            <a:endParaRPr lang="de-DE" sz="1600" u="sng" dirty="0"/>
          </a:p>
          <a:p>
            <a:r>
              <a:rPr lang="de-DE" sz="1600" dirty="0"/>
              <a:t>	https://www.uni-regensburg.de/studium/pruefungsverwaltung/geisteswissenschaften/flexnow-anmeldung/index.html</a:t>
            </a:r>
            <a:r>
              <a:rPr lang="de-DE" sz="1600" b="1" dirty="0"/>
              <a:t> </a:t>
            </a:r>
            <a:endParaRPr lang="de-DE" sz="1600" dirty="0"/>
          </a:p>
          <a:p>
            <a:r>
              <a:rPr lang="de-DE" sz="1600" b="1" dirty="0"/>
              <a:t> </a:t>
            </a:r>
            <a:endParaRPr lang="de-DE" sz="1600" dirty="0"/>
          </a:p>
          <a:p>
            <a:pPr marL="0" indent="0"/>
            <a:r>
              <a:rPr lang="de-DE" sz="1600" b="1" dirty="0"/>
              <a:t>3) </a:t>
            </a:r>
            <a:r>
              <a:rPr lang="de-DE" sz="1600" b="1" u="sng" dirty="0"/>
              <a:t>Fächerübergreifende Infoveranstaltung für Studierende / Studieninteressierte mit Beeinträchtigung</a:t>
            </a:r>
            <a:endParaRPr lang="de-DE" sz="1600" u="sng" dirty="0"/>
          </a:p>
          <a:p>
            <a:r>
              <a:rPr lang="de-DE" sz="1600" dirty="0"/>
              <a:t>	https://www.uni-regensburg.de/studium/beeintraechtigung/startseite/index.html</a:t>
            </a:r>
          </a:p>
          <a:p>
            <a:r>
              <a:rPr lang="de-DE" sz="1600" dirty="0"/>
              <a:t> </a:t>
            </a:r>
          </a:p>
          <a:p>
            <a:pPr marL="0" indent="0"/>
            <a:endParaRPr lang="de-DE" b="1" dirty="0"/>
          </a:p>
        </p:txBody>
      </p:sp>
      <p:sp>
        <p:nvSpPr>
          <p:cNvPr id="3" name="Datumsplatzhalter 2"/>
          <p:cNvSpPr>
            <a:spLocks noGrp="1"/>
          </p:cNvSpPr>
          <p:nvPr>
            <p:ph type="dt" sz="half" idx="11"/>
          </p:nvPr>
        </p:nvSpPr>
        <p:spPr/>
        <p:txBody>
          <a:bodyPr/>
          <a:lstStyle/>
          <a:p>
            <a:pPr>
              <a:defRPr/>
            </a:pPr>
            <a:r>
              <a:rPr lang="de-DE" dirty="0"/>
              <a:t>Prof. Dr. Alexander Straßner, Institut für Politikwissenschaft</a:t>
            </a:r>
          </a:p>
        </p:txBody>
      </p:sp>
    </p:spTree>
    <p:extLst>
      <p:ext uri="{BB962C8B-B14F-4D97-AF65-F5344CB8AC3E}">
        <p14:creationId xmlns:p14="http://schemas.microsoft.com/office/powerpoint/2010/main" val="38381743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47788" y="908720"/>
            <a:ext cx="6448425" cy="696912"/>
          </a:xfrm>
        </p:spPr>
        <p:txBody>
          <a:bodyPr/>
          <a:lstStyle/>
          <a:p>
            <a:pPr algn="ctr"/>
            <a:r>
              <a:rPr lang="de-DE" sz="2400" b="1" dirty="0"/>
              <a:t>Mögliche Berufsfelder </a:t>
            </a:r>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116154086"/>
              </p:ext>
            </p:extLst>
          </p:nvPr>
        </p:nvGraphicFramePr>
        <p:xfrm>
          <a:off x="467544" y="1628799"/>
          <a:ext cx="8208912" cy="4680520"/>
        </p:xfrm>
        <a:graphic>
          <a:graphicData uri="http://schemas.openxmlformats.org/drawingml/2006/table">
            <a:tbl>
              <a:tblPr firstRow="1" bandRow="1">
                <a:tableStyleId>{5C22544A-7EE6-4342-B048-85BDC9FD1C3A}</a:tableStyleId>
              </a:tblPr>
              <a:tblGrid>
                <a:gridCol w="2357012">
                  <a:extLst>
                    <a:ext uri="{9D8B030D-6E8A-4147-A177-3AD203B41FA5}">
                      <a16:colId xmlns:a16="http://schemas.microsoft.com/office/drawing/2014/main" val="20000"/>
                    </a:ext>
                  </a:extLst>
                </a:gridCol>
                <a:gridCol w="5851900">
                  <a:extLst>
                    <a:ext uri="{9D8B030D-6E8A-4147-A177-3AD203B41FA5}">
                      <a16:colId xmlns:a16="http://schemas.microsoft.com/office/drawing/2014/main" val="20001"/>
                    </a:ext>
                  </a:extLst>
                </a:gridCol>
              </a:tblGrid>
              <a:tr h="514915">
                <a:tc>
                  <a:txBody>
                    <a:bodyPr/>
                    <a:lstStyle/>
                    <a:p>
                      <a:r>
                        <a:rPr lang="de-DE" sz="1300" dirty="0"/>
                        <a:t>Bereich </a:t>
                      </a:r>
                    </a:p>
                  </a:txBody>
                  <a:tcPr/>
                </a:tc>
                <a:tc>
                  <a:txBody>
                    <a:bodyPr/>
                    <a:lstStyle/>
                    <a:p>
                      <a:r>
                        <a:rPr lang="de-DE" sz="1300" dirty="0"/>
                        <a:t>Tätigkeit</a:t>
                      </a:r>
                    </a:p>
                  </a:txBody>
                  <a:tcPr/>
                </a:tc>
                <a:extLst>
                  <a:ext uri="{0D108BD9-81ED-4DB2-BD59-A6C34878D82A}">
                    <a16:rowId xmlns:a16="http://schemas.microsoft.com/office/drawing/2014/main" val="10000"/>
                  </a:ext>
                </a:extLst>
              </a:tr>
              <a:tr h="793983">
                <a:tc>
                  <a:txBody>
                    <a:bodyPr/>
                    <a:lstStyle/>
                    <a:p>
                      <a:r>
                        <a:rPr lang="de-DE" sz="1300" b="1" dirty="0"/>
                        <a:t>Politik,</a:t>
                      </a:r>
                      <a:r>
                        <a:rPr lang="de-DE" sz="1300" b="1" baseline="0" dirty="0"/>
                        <a:t> Parteien und Verbände</a:t>
                      </a:r>
                      <a:endParaRPr lang="de-DE" sz="1300" b="1" dirty="0"/>
                    </a:p>
                  </a:txBody>
                  <a:tcPr/>
                </a:tc>
                <a:tc>
                  <a:txBody>
                    <a:bodyPr/>
                    <a:lstStyle/>
                    <a:p>
                      <a:r>
                        <a:rPr lang="de-DE" sz="1300" dirty="0"/>
                        <a:t>Referent</a:t>
                      </a:r>
                      <a:r>
                        <a:rPr lang="de-DE" sz="1300" baseline="0" dirty="0"/>
                        <a:t> für Sachbereiche und Öffentlichkeitsarbeit, allgemeine Organisation, Wissenschaftlicher Dienst, sonstige Stabsstellen, Referent von Abgeordneten und Fraktionen</a:t>
                      </a:r>
                      <a:endParaRPr lang="de-DE" sz="1300" dirty="0"/>
                    </a:p>
                  </a:txBody>
                  <a:tcPr/>
                </a:tc>
                <a:extLst>
                  <a:ext uri="{0D108BD9-81ED-4DB2-BD59-A6C34878D82A}">
                    <a16:rowId xmlns:a16="http://schemas.microsoft.com/office/drawing/2014/main" val="10001"/>
                  </a:ext>
                </a:extLst>
              </a:tr>
              <a:tr h="560459">
                <a:tc>
                  <a:txBody>
                    <a:bodyPr/>
                    <a:lstStyle/>
                    <a:p>
                      <a:r>
                        <a:rPr lang="de-DE" sz="1300" b="1" dirty="0"/>
                        <a:t>Stiftungen und Bildungseinrichtungen</a:t>
                      </a:r>
                    </a:p>
                  </a:txBody>
                  <a:tcPr/>
                </a:tc>
                <a:tc>
                  <a:txBody>
                    <a:bodyPr/>
                    <a:lstStyle/>
                    <a:p>
                      <a:r>
                        <a:rPr lang="de-DE" sz="1300" dirty="0"/>
                        <a:t>Referent</a:t>
                      </a:r>
                      <a:r>
                        <a:rPr lang="de-DE" sz="1300" baseline="0" dirty="0"/>
                        <a:t> für Sachbereiche, Projektmanager, Politische Bildungsarbeit (Seminarleiter, usw.)</a:t>
                      </a:r>
                      <a:endParaRPr lang="de-DE" sz="1300" dirty="0"/>
                    </a:p>
                  </a:txBody>
                  <a:tcPr/>
                </a:tc>
                <a:extLst>
                  <a:ext uri="{0D108BD9-81ED-4DB2-BD59-A6C34878D82A}">
                    <a16:rowId xmlns:a16="http://schemas.microsoft.com/office/drawing/2014/main" val="10002"/>
                  </a:ext>
                </a:extLst>
              </a:tr>
              <a:tr h="514915">
                <a:tc>
                  <a:txBody>
                    <a:bodyPr/>
                    <a:lstStyle/>
                    <a:p>
                      <a:r>
                        <a:rPr lang="de-DE" sz="1300" b="1" dirty="0"/>
                        <a:t>Medien</a:t>
                      </a:r>
                    </a:p>
                  </a:txBody>
                  <a:tcPr/>
                </a:tc>
                <a:tc>
                  <a:txBody>
                    <a:bodyPr/>
                    <a:lstStyle/>
                    <a:p>
                      <a:r>
                        <a:rPr lang="de-DE" sz="1300" dirty="0"/>
                        <a:t>Journalismus</a:t>
                      </a:r>
                      <a:r>
                        <a:rPr lang="de-DE" sz="1300" baseline="0" dirty="0"/>
                        <a:t> (Rundfunk und Print)</a:t>
                      </a:r>
                      <a:endParaRPr lang="de-DE" sz="1300" dirty="0"/>
                    </a:p>
                  </a:txBody>
                  <a:tcPr/>
                </a:tc>
                <a:extLst>
                  <a:ext uri="{0D108BD9-81ED-4DB2-BD59-A6C34878D82A}">
                    <a16:rowId xmlns:a16="http://schemas.microsoft.com/office/drawing/2014/main" val="10003"/>
                  </a:ext>
                </a:extLst>
              </a:tr>
              <a:tr h="657837">
                <a:tc>
                  <a:txBody>
                    <a:bodyPr/>
                    <a:lstStyle/>
                    <a:p>
                      <a:r>
                        <a:rPr lang="de-DE" sz="1300" b="1" dirty="0"/>
                        <a:t>Wirtschaft</a:t>
                      </a:r>
                    </a:p>
                  </a:txBody>
                  <a:tcPr/>
                </a:tc>
                <a:tc>
                  <a:txBody>
                    <a:bodyPr/>
                    <a:lstStyle/>
                    <a:p>
                      <a:r>
                        <a:rPr lang="de-DE" sz="1300" dirty="0"/>
                        <a:t>Mitarbeiter Unternehmenskommunikation, Öffentlichkeitsarbeit, Personalwesen,</a:t>
                      </a:r>
                      <a:r>
                        <a:rPr lang="de-DE" sz="1300" baseline="0" dirty="0"/>
                        <a:t> Marketing und sonstige Stabsstellen</a:t>
                      </a:r>
                      <a:endParaRPr lang="de-DE" sz="1300" dirty="0"/>
                    </a:p>
                  </a:txBody>
                  <a:tcPr/>
                </a:tc>
                <a:extLst>
                  <a:ext uri="{0D108BD9-81ED-4DB2-BD59-A6C34878D82A}">
                    <a16:rowId xmlns:a16="http://schemas.microsoft.com/office/drawing/2014/main" val="10004"/>
                  </a:ext>
                </a:extLst>
              </a:tr>
              <a:tr h="608422">
                <a:tc>
                  <a:txBody>
                    <a:bodyPr/>
                    <a:lstStyle/>
                    <a:p>
                      <a:r>
                        <a:rPr lang="de-DE" sz="1300" b="1" dirty="0"/>
                        <a:t>Internationaler Bereich</a:t>
                      </a:r>
                    </a:p>
                  </a:txBody>
                  <a:tcPr/>
                </a:tc>
                <a:tc>
                  <a:txBody>
                    <a:bodyPr/>
                    <a:lstStyle/>
                    <a:p>
                      <a:r>
                        <a:rPr lang="de-DE" sz="1300" dirty="0"/>
                        <a:t>Mitarbeiter bzw. Referent</a:t>
                      </a:r>
                      <a:r>
                        <a:rPr lang="de-DE" sz="1300" baseline="0" dirty="0"/>
                        <a:t> bei internationalen Organisationen (UNO, OSZE, usw.), Nichtregierungsorganisationen (ai, </a:t>
                      </a:r>
                      <a:r>
                        <a:rPr lang="de-DE" sz="1300" baseline="0" dirty="0" err="1"/>
                        <a:t>Foodwatch</a:t>
                      </a:r>
                      <a:r>
                        <a:rPr lang="de-DE" sz="1300" baseline="0" dirty="0"/>
                        <a:t>), Auswärtiger Dienst</a:t>
                      </a:r>
                      <a:endParaRPr lang="de-DE" sz="1300" dirty="0"/>
                    </a:p>
                  </a:txBody>
                  <a:tcPr/>
                </a:tc>
                <a:extLst>
                  <a:ext uri="{0D108BD9-81ED-4DB2-BD59-A6C34878D82A}">
                    <a16:rowId xmlns:a16="http://schemas.microsoft.com/office/drawing/2014/main" val="10005"/>
                  </a:ext>
                </a:extLst>
              </a:tr>
              <a:tr h="515074">
                <a:tc>
                  <a:txBody>
                    <a:bodyPr/>
                    <a:lstStyle/>
                    <a:p>
                      <a:r>
                        <a:rPr lang="de-DE" sz="1300" b="1" dirty="0"/>
                        <a:t>Öffentliche Verwaltung</a:t>
                      </a:r>
                    </a:p>
                  </a:txBody>
                  <a:tcPr/>
                </a:tc>
                <a:tc>
                  <a:txBody>
                    <a:bodyPr/>
                    <a:lstStyle/>
                    <a:p>
                      <a:r>
                        <a:rPr lang="de-DE" sz="1300" dirty="0"/>
                        <a:t>Referent</a:t>
                      </a:r>
                      <a:r>
                        <a:rPr lang="de-DE" sz="1300" baseline="0" dirty="0"/>
                        <a:t> in Ministerien sowie Mitarbeiter in kommunalen, Landes-, oder Bundeseinrichtungen</a:t>
                      </a:r>
                      <a:endParaRPr lang="de-DE" sz="1300" dirty="0"/>
                    </a:p>
                  </a:txBody>
                  <a:tcPr/>
                </a:tc>
                <a:extLst>
                  <a:ext uri="{0D108BD9-81ED-4DB2-BD59-A6C34878D82A}">
                    <a16:rowId xmlns:a16="http://schemas.microsoft.com/office/drawing/2014/main" val="10006"/>
                  </a:ext>
                </a:extLst>
              </a:tr>
              <a:tr h="514915">
                <a:tc>
                  <a:txBody>
                    <a:bodyPr/>
                    <a:lstStyle/>
                    <a:p>
                      <a:r>
                        <a:rPr lang="de-DE" sz="1300" b="1" dirty="0"/>
                        <a:t>Universität</a:t>
                      </a:r>
                    </a:p>
                  </a:txBody>
                  <a:tcPr/>
                </a:tc>
                <a:tc>
                  <a:txBody>
                    <a:bodyPr/>
                    <a:lstStyle/>
                    <a:p>
                      <a:r>
                        <a:rPr lang="de-DE" sz="1300" dirty="0"/>
                        <a:t>Masterstudium,</a:t>
                      </a:r>
                      <a:r>
                        <a:rPr lang="de-DE" sz="1300" baseline="0" dirty="0"/>
                        <a:t> Promotion, akademische Karriere</a:t>
                      </a:r>
                      <a:endParaRPr lang="de-DE" sz="1300" dirty="0"/>
                    </a:p>
                  </a:txBody>
                  <a:tcPr/>
                </a:tc>
                <a:extLst>
                  <a:ext uri="{0D108BD9-81ED-4DB2-BD59-A6C34878D82A}">
                    <a16:rowId xmlns:a16="http://schemas.microsoft.com/office/drawing/2014/main" val="10007"/>
                  </a:ext>
                </a:extLst>
              </a:tr>
            </a:tbl>
          </a:graphicData>
        </a:graphic>
      </p:graphicFrame>
      <p:sp>
        <p:nvSpPr>
          <p:cNvPr id="4" name="Datumsplatzhalter 3"/>
          <p:cNvSpPr>
            <a:spLocks noGrp="1"/>
          </p:cNvSpPr>
          <p:nvPr>
            <p:ph type="dt" sz="half" idx="11"/>
          </p:nvPr>
        </p:nvSpPr>
        <p:spPr/>
        <p:txBody>
          <a:bodyPr/>
          <a:lstStyle/>
          <a:p>
            <a:pPr>
              <a:defRPr/>
            </a:pPr>
            <a:r>
              <a:rPr lang="de-DE" dirty="0"/>
              <a:t>Prof. Dr. Alexander </a:t>
            </a:r>
            <a:r>
              <a:rPr lang="de-DE" dirty="0" err="1"/>
              <a:t>Straßner</a:t>
            </a:r>
            <a:r>
              <a:rPr lang="de-DE" dirty="0"/>
              <a:t>, Institut für Politikwissenschaft</a:t>
            </a:r>
          </a:p>
          <a:p>
            <a:pPr>
              <a:defRPr/>
            </a:pPr>
            <a:endParaRPr lang="de-DE" dirty="0"/>
          </a:p>
        </p:txBody>
      </p:sp>
    </p:spTree>
    <p:extLst>
      <p:ext uri="{BB962C8B-B14F-4D97-AF65-F5344CB8AC3E}">
        <p14:creationId xmlns:p14="http://schemas.microsoft.com/office/powerpoint/2010/main" val="138110886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822EFF-FD19-41AB-B939-B3FA573A8EC8}"/>
              </a:ext>
            </a:extLst>
          </p:cNvPr>
          <p:cNvSpPr>
            <a:spLocks noGrp="1"/>
          </p:cNvSpPr>
          <p:nvPr>
            <p:ph type="title"/>
          </p:nvPr>
        </p:nvSpPr>
        <p:spPr>
          <a:xfrm>
            <a:off x="1344613" y="1075780"/>
            <a:ext cx="6448425" cy="177848"/>
          </a:xfrm>
        </p:spPr>
        <p:txBody>
          <a:bodyPr/>
          <a:lstStyle/>
          <a:p>
            <a:pPr algn="ctr"/>
            <a:br>
              <a:rPr lang="de-DE" sz="2800" b="1" dirty="0"/>
            </a:br>
            <a:br>
              <a:rPr lang="de-DE" sz="2800" b="1" dirty="0"/>
            </a:br>
            <a:r>
              <a:rPr lang="de-DE" sz="2800" b="1" dirty="0"/>
              <a:t>Im ersten Semester unbedingt beachten:</a:t>
            </a:r>
            <a:br>
              <a:rPr lang="de-DE" sz="2800" b="1" dirty="0"/>
            </a:br>
            <a:endParaRPr lang="de-DE" sz="2800" b="1" dirty="0"/>
          </a:p>
        </p:txBody>
      </p:sp>
      <p:sp>
        <p:nvSpPr>
          <p:cNvPr id="3" name="Inhaltsplatzhalter 2">
            <a:extLst>
              <a:ext uri="{FF2B5EF4-FFF2-40B4-BE49-F238E27FC236}">
                <a16:creationId xmlns:a16="http://schemas.microsoft.com/office/drawing/2014/main" id="{3BC1862F-7DEB-403B-924A-20080BECC76F}"/>
              </a:ext>
            </a:extLst>
          </p:cNvPr>
          <p:cNvSpPr>
            <a:spLocks noGrp="1"/>
          </p:cNvSpPr>
          <p:nvPr>
            <p:ph idx="1"/>
          </p:nvPr>
        </p:nvSpPr>
        <p:spPr>
          <a:xfrm>
            <a:off x="719572" y="1447800"/>
            <a:ext cx="7704855" cy="3962400"/>
          </a:xfrm>
        </p:spPr>
        <p:txBody>
          <a:bodyPr/>
          <a:lstStyle/>
          <a:p>
            <a:pPr marL="457200" indent="-457200">
              <a:buAutoNum type="arabicPeriod"/>
            </a:pPr>
            <a:endParaRPr lang="de-DE" sz="1200" b="1" u="sng" dirty="0"/>
          </a:p>
          <a:p>
            <a:pPr marL="457200" indent="-457200">
              <a:buAutoNum type="arabicPeriod"/>
            </a:pPr>
            <a:endParaRPr lang="de-DE" sz="1200" b="1" u="sng" dirty="0"/>
          </a:p>
          <a:p>
            <a:pPr marL="457200" indent="-457200">
              <a:buAutoNum type="arabicPeriod"/>
            </a:pPr>
            <a:r>
              <a:rPr lang="de-DE" sz="1200" b="1" u="sng" dirty="0"/>
              <a:t>Überfrachten Sie sich nicht mit Arbeit</a:t>
            </a:r>
            <a:r>
              <a:rPr lang="de-DE" sz="1200" b="1" dirty="0"/>
              <a:t>! Im ersten Semester höchstens 12-15 Semesterwochenstunden, alle zwei oder drei Fächer sind in dieser Zahl berücksichtigt! </a:t>
            </a:r>
          </a:p>
          <a:p>
            <a:pPr marL="457200" indent="-457200">
              <a:buAutoNum type="arabicPeriod"/>
            </a:pPr>
            <a:r>
              <a:rPr lang="de-DE" sz="1200" b="1" dirty="0"/>
              <a:t>In der Regel verfassen Sie in den Ferien zu den Grundkursen Hausarbeiten, Vorlesungen enden mit einer Klausur! </a:t>
            </a:r>
            <a:r>
              <a:rPr lang="de-DE" sz="1200" b="1" u="sng" dirty="0"/>
              <a:t>Im ersten Semester genügt EIN Grundkurs</a:t>
            </a:r>
            <a:r>
              <a:rPr lang="de-DE" sz="1200" b="1" dirty="0"/>
              <a:t>!</a:t>
            </a:r>
          </a:p>
          <a:p>
            <a:pPr marL="457200" indent="-457200">
              <a:buAutoNum type="arabicPeriod"/>
            </a:pPr>
            <a:r>
              <a:rPr lang="de-DE" sz="1200" b="1" dirty="0"/>
              <a:t>Alle Kurse bedürfen der Vor- und Nachbereitung, dazu dürfen Sie in den „Semesterferien“ bei Grundkursen Hausarbeiten schreiben! Dies bei der Planung berücksichtigen!</a:t>
            </a:r>
          </a:p>
          <a:p>
            <a:pPr marL="457200" indent="-457200">
              <a:buAutoNum type="arabicPeriod"/>
            </a:pPr>
            <a:r>
              <a:rPr lang="de-DE" sz="1200" b="1" dirty="0"/>
              <a:t>Im ersten Semester </a:t>
            </a:r>
            <a:r>
              <a:rPr lang="de-DE" sz="1200" b="1" u="sng" dirty="0"/>
              <a:t>bitte nicht den Grundkurs Methoden </a:t>
            </a:r>
            <a:r>
              <a:rPr lang="de-DE" sz="1200" b="1" dirty="0"/>
              <a:t>besuchen, dies ist erst ab dem zweiten Semester möglich!</a:t>
            </a:r>
          </a:p>
          <a:p>
            <a:pPr marL="457200" indent="-457200">
              <a:buAutoNum type="arabicPeriod"/>
            </a:pPr>
            <a:r>
              <a:rPr lang="de-DE" sz="1200" b="1" dirty="0"/>
              <a:t>Es bedarf elf Leistungsnachweisen im Fach Politikwissenschaft im Grundstudium. </a:t>
            </a:r>
            <a:r>
              <a:rPr lang="de-DE" sz="1200" b="1" u="sng" dirty="0"/>
              <a:t>Dafür haben Sie vier Semester Zeit</a:t>
            </a:r>
            <a:r>
              <a:rPr lang="de-DE" sz="1200" b="1" dirty="0"/>
              <a:t>!</a:t>
            </a:r>
          </a:p>
          <a:p>
            <a:pPr marL="457200" indent="-457200">
              <a:buAutoNum type="arabicPeriod"/>
            </a:pPr>
            <a:r>
              <a:rPr lang="de-DE" sz="1200" b="1" dirty="0"/>
              <a:t>Vergessen Sie nicht, sich sowohl in Spur (für den Kurs) als auch im </a:t>
            </a:r>
            <a:r>
              <a:rPr lang="de-DE" sz="1200" b="1" dirty="0" err="1"/>
              <a:t>FlexNow</a:t>
            </a:r>
            <a:r>
              <a:rPr lang="de-DE" sz="1200" b="1" dirty="0"/>
              <a:t> (für die Studienleistung (Referat, Essay, Klausur o.Ä.)) anzumelden. </a:t>
            </a:r>
          </a:p>
          <a:p>
            <a:pPr marL="457200" indent="-457200">
              <a:buAutoNum type="arabicPeriod"/>
            </a:pPr>
            <a:r>
              <a:rPr lang="de-DE" sz="1200" b="1" dirty="0"/>
              <a:t>Ein Studium sollte idealerweise </a:t>
            </a:r>
            <a:r>
              <a:rPr lang="de-DE" sz="1200" b="1" u="sng" dirty="0"/>
              <a:t>Spaß</a:t>
            </a:r>
            <a:r>
              <a:rPr lang="de-DE" sz="1200" b="1" dirty="0"/>
              <a:t> machen. Freuen Sie sich auf drei bis fünf abwechslungsreiche Jahre mit vielen neuen Ideen und Kontakten, ein grundlegendes Interesse für Politik insgesamt wäre nicht von Nachteil. Für etwaige Rückfragen oder Probleme frequentieren Sie bitte meine Mailadresse </a:t>
            </a:r>
            <a:r>
              <a:rPr lang="de-DE" sz="1200" b="1" dirty="0">
                <a:hlinkClick r:id="rId2"/>
              </a:rPr>
              <a:t>alexander.strassner@ur.de</a:t>
            </a:r>
            <a:r>
              <a:rPr lang="de-DE" sz="1200" b="1" dirty="0"/>
              <a:t>, ab dem Vorlesungszeitraum finden meine Sprechstunden in Präsenz statt. </a:t>
            </a:r>
          </a:p>
          <a:p>
            <a:pPr marL="457200" indent="-457200">
              <a:buAutoNum type="arabicPeriod"/>
            </a:pPr>
            <a:r>
              <a:rPr lang="de-DE" sz="1200" b="1" dirty="0"/>
              <a:t>Sollten Sie Probleme mit Literatur haben, die </a:t>
            </a:r>
            <a:r>
              <a:rPr lang="de-DE" sz="1200" b="1" u="sng" dirty="0"/>
              <a:t>Bayerische Staatsbibliothek </a:t>
            </a:r>
            <a:r>
              <a:rPr lang="de-DE" sz="1200" b="1" dirty="0"/>
              <a:t>hat es in diesen schwierigen Zeiten möglich gemacht, auf jedwede Literatur online zugreifen zu können! Seien Sie findig und rührig, organisieren Sie sich selbst. Sie sind selbst für Ihr Studium verantwortlich! Ansonsten bin ich in meinen Sprechstunden (Mi 15-16, Do 13-14 Uhr) für Sie erreichbar und helfe Ihnen gerne!</a:t>
            </a:r>
          </a:p>
          <a:p>
            <a:pPr marL="457200" indent="-457200">
              <a:buAutoNum type="arabicPeriod"/>
            </a:pPr>
            <a:r>
              <a:rPr lang="de-DE" sz="1200" b="1" dirty="0"/>
              <a:t>Das erste Semester ist immer durch einen gewissen Zustand der </a:t>
            </a:r>
            <a:r>
              <a:rPr lang="de-DE" sz="1200" b="1" dirty="0" err="1"/>
              <a:t>Unorganisiertheit</a:t>
            </a:r>
            <a:r>
              <a:rPr lang="de-DE" sz="1200" b="1" dirty="0"/>
              <a:t> geprägt. </a:t>
            </a:r>
            <a:r>
              <a:rPr lang="de-DE" sz="1200" b="1" u="sng" dirty="0"/>
              <a:t>Lassen Sie sich davon nicht aus der Ruhe bringen</a:t>
            </a:r>
            <a:r>
              <a:rPr lang="de-DE" sz="1200" b="1" dirty="0"/>
              <a:t>, es geht alles einen geordneten Gang, die Struktur an der Universität ergibt sich mit fortlaufenden Semestern. </a:t>
            </a:r>
            <a:endParaRPr lang="de-DE" sz="1400" b="1" dirty="0"/>
          </a:p>
          <a:p>
            <a:pPr marL="0" indent="0"/>
            <a:endParaRPr lang="de-DE" dirty="0"/>
          </a:p>
        </p:txBody>
      </p:sp>
      <p:sp>
        <p:nvSpPr>
          <p:cNvPr id="4" name="Datumsplatzhalter 3">
            <a:extLst>
              <a:ext uri="{FF2B5EF4-FFF2-40B4-BE49-F238E27FC236}">
                <a16:creationId xmlns:a16="http://schemas.microsoft.com/office/drawing/2014/main" id="{4670737B-53FD-4A7E-9A05-8743CC7AF50D}"/>
              </a:ext>
            </a:extLst>
          </p:cNvPr>
          <p:cNvSpPr>
            <a:spLocks noGrp="1"/>
          </p:cNvSpPr>
          <p:nvPr>
            <p:ph type="dt" sz="half" idx="11"/>
          </p:nvPr>
        </p:nvSpPr>
        <p:spPr>
          <a:xfrm>
            <a:off x="4565650" y="492070"/>
            <a:ext cx="3227388" cy="481012"/>
          </a:xfrm>
        </p:spPr>
        <p:txBody>
          <a:bodyPr/>
          <a:lstStyle/>
          <a:p>
            <a:pPr>
              <a:defRPr/>
            </a:pPr>
            <a:r>
              <a:rPr lang="de-DE" dirty="0"/>
              <a:t>Prof. Dr. Alexander Straßner, Institut für Politikwissenschaft</a:t>
            </a:r>
          </a:p>
        </p:txBody>
      </p:sp>
    </p:spTree>
    <p:extLst>
      <p:ext uri="{BB962C8B-B14F-4D97-AF65-F5344CB8AC3E}">
        <p14:creationId xmlns:p14="http://schemas.microsoft.com/office/powerpoint/2010/main" val="27227147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2" name="Gruppieren 1"/>
          <p:cNvGrpSpPr>
            <a:grpSpLocks/>
          </p:cNvGrpSpPr>
          <p:nvPr/>
        </p:nvGrpSpPr>
        <p:grpSpPr bwMode="auto">
          <a:xfrm>
            <a:off x="684213" y="1341438"/>
            <a:ext cx="7848600" cy="4576762"/>
            <a:chOff x="755650" y="1341438"/>
            <a:chExt cx="7848600" cy="4576762"/>
          </a:xfrm>
        </p:grpSpPr>
        <p:grpSp>
          <p:nvGrpSpPr>
            <p:cNvPr id="7173" name="Group 2"/>
            <p:cNvGrpSpPr>
              <a:grpSpLocks/>
            </p:cNvGrpSpPr>
            <p:nvPr/>
          </p:nvGrpSpPr>
          <p:grpSpPr bwMode="auto">
            <a:xfrm>
              <a:off x="3132138" y="1341438"/>
              <a:ext cx="2952750" cy="574675"/>
              <a:chOff x="1973" y="709"/>
              <a:chExt cx="1860" cy="362"/>
            </a:xfrm>
          </p:grpSpPr>
          <p:sp>
            <p:nvSpPr>
              <p:cNvPr id="7198" name="AutoShape 3"/>
              <p:cNvSpPr>
                <a:spLocks noChangeArrowheads="1"/>
              </p:cNvSpPr>
              <p:nvPr/>
            </p:nvSpPr>
            <p:spPr bwMode="auto">
              <a:xfrm>
                <a:off x="1973" y="709"/>
                <a:ext cx="1860" cy="362"/>
              </a:xfrm>
              <a:prstGeom prst="roundRect">
                <a:avLst>
                  <a:gd name="adj" fmla="val 16667"/>
                </a:avLst>
              </a:prstGeom>
              <a:noFill/>
              <a:ln w="19050">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6628" name="Text Box 4"/>
              <p:cNvSpPr txBox="1">
                <a:spLocks noChangeArrowheads="1"/>
              </p:cNvSpPr>
              <p:nvPr/>
            </p:nvSpPr>
            <p:spPr bwMode="auto">
              <a:xfrm>
                <a:off x="2109" y="754"/>
                <a:ext cx="167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de-DE" sz="2000" b="1" dirty="0">
                    <a:effectLst>
                      <a:outerShdw blurRad="38100" dist="38100" dir="2700000" algn="tl">
                        <a:srgbClr val="C0C0C0"/>
                      </a:outerShdw>
                    </a:effectLst>
                    <a:latin typeface="Frutiger Next LT W1G" pitchFamily="34" charset="0"/>
                  </a:rPr>
                  <a:t>Politikwissenschaft</a:t>
                </a:r>
              </a:p>
            </p:txBody>
          </p:sp>
        </p:grpSp>
        <p:grpSp>
          <p:nvGrpSpPr>
            <p:cNvPr id="7174" name="Group 5"/>
            <p:cNvGrpSpPr>
              <a:grpSpLocks/>
            </p:cNvGrpSpPr>
            <p:nvPr/>
          </p:nvGrpSpPr>
          <p:grpSpPr bwMode="auto">
            <a:xfrm>
              <a:off x="755650" y="2420938"/>
              <a:ext cx="7705725" cy="719137"/>
              <a:chOff x="476" y="1344"/>
              <a:chExt cx="4854" cy="453"/>
            </a:xfrm>
          </p:grpSpPr>
          <p:sp>
            <p:nvSpPr>
              <p:cNvPr id="7192" name="AutoShape 6"/>
              <p:cNvSpPr>
                <a:spLocks noChangeArrowheads="1"/>
              </p:cNvSpPr>
              <p:nvPr/>
            </p:nvSpPr>
            <p:spPr bwMode="auto">
              <a:xfrm>
                <a:off x="3924" y="1344"/>
                <a:ext cx="1405" cy="453"/>
              </a:xfrm>
              <a:prstGeom prst="roundRect">
                <a:avLst>
                  <a:gd name="adj" fmla="val 16667"/>
                </a:avLst>
              </a:prstGeom>
              <a:noFill/>
              <a:ln w="19050">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193" name="AutoShape 7"/>
              <p:cNvSpPr>
                <a:spLocks noChangeArrowheads="1"/>
              </p:cNvSpPr>
              <p:nvPr/>
            </p:nvSpPr>
            <p:spPr bwMode="auto">
              <a:xfrm>
                <a:off x="2200" y="1344"/>
                <a:ext cx="1405" cy="453"/>
              </a:xfrm>
              <a:prstGeom prst="roundRect">
                <a:avLst>
                  <a:gd name="adj" fmla="val 16667"/>
                </a:avLst>
              </a:prstGeom>
              <a:noFill/>
              <a:ln w="19050">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194" name="AutoShape 8"/>
              <p:cNvSpPr>
                <a:spLocks noChangeArrowheads="1"/>
              </p:cNvSpPr>
              <p:nvPr/>
            </p:nvSpPr>
            <p:spPr bwMode="auto">
              <a:xfrm>
                <a:off x="522" y="1344"/>
                <a:ext cx="1315" cy="453"/>
              </a:xfrm>
              <a:prstGeom prst="roundRect">
                <a:avLst>
                  <a:gd name="adj" fmla="val 16667"/>
                </a:avLst>
              </a:prstGeom>
              <a:noFill/>
              <a:ln w="19050">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195" name="Text Box 9"/>
              <p:cNvSpPr txBox="1">
                <a:spLocks noChangeArrowheads="1"/>
              </p:cNvSpPr>
              <p:nvPr/>
            </p:nvSpPr>
            <p:spPr bwMode="auto">
              <a:xfrm>
                <a:off x="2290" y="1456"/>
                <a:ext cx="131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eaLnBrk="1" hangingPunct="1">
                  <a:spcBef>
                    <a:spcPct val="50000"/>
                  </a:spcBef>
                </a:pPr>
                <a:r>
                  <a:rPr lang="de-DE" sz="1600" b="1">
                    <a:latin typeface="Frutiger Next LT W1G" pitchFamily="34" charset="0"/>
                  </a:rPr>
                  <a:t>Politische Systeme</a:t>
                </a:r>
              </a:p>
            </p:txBody>
          </p:sp>
          <p:sp>
            <p:nvSpPr>
              <p:cNvPr id="7196" name="Text Box 10"/>
              <p:cNvSpPr txBox="1">
                <a:spLocks noChangeArrowheads="1"/>
              </p:cNvSpPr>
              <p:nvPr/>
            </p:nvSpPr>
            <p:spPr bwMode="auto">
              <a:xfrm>
                <a:off x="476" y="1480"/>
                <a:ext cx="140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eaLnBrk="1" hangingPunct="1">
                  <a:spcBef>
                    <a:spcPct val="50000"/>
                  </a:spcBef>
                </a:pPr>
                <a:r>
                  <a:rPr lang="de-DE" sz="1600" b="1">
                    <a:latin typeface="Frutiger Next LT W1G" pitchFamily="34" charset="0"/>
                  </a:rPr>
                  <a:t>Politische Philosophie</a:t>
                </a:r>
              </a:p>
            </p:txBody>
          </p:sp>
          <p:sp>
            <p:nvSpPr>
              <p:cNvPr id="7197" name="Text Box 11"/>
              <p:cNvSpPr txBox="1">
                <a:spLocks noChangeArrowheads="1"/>
              </p:cNvSpPr>
              <p:nvPr/>
            </p:nvSpPr>
            <p:spPr bwMode="auto">
              <a:xfrm>
                <a:off x="3923" y="1480"/>
                <a:ext cx="140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eaLnBrk="1" hangingPunct="1">
                  <a:spcBef>
                    <a:spcPct val="50000"/>
                  </a:spcBef>
                </a:pPr>
                <a:r>
                  <a:rPr lang="de-DE" sz="1600" b="1" dirty="0">
                    <a:latin typeface="Frutiger Next LT W1G" pitchFamily="34" charset="0"/>
                  </a:rPr>
                  <a:t>Internationale Politik</a:t>
                </a:r>
              </a:p>
            </p:txBody>
          </p:sp>
        </p:grpSp>
        <p:grpSp>
          <p:nvGrpSpPr>
            <p:cNvPr id="7175" name="Group 12"/>
            <p:cNvGrpSpPr>
              <a:grpSpLocks/>
            </p:cNvGrpSpPr>
            <p:nvPr/>
          </p:nvGrpSpPr>
          <p:grpSpPr bwMode="auto">
            <a:xfrm>
              <a:off x="2411413" y="1954213"/>
              <a:ext cx="4321175" cy="322262"/>
              <a:chOff x="1519" y="1095"/>
              <a:chExt cx="2722" cy="203"/>
            </a:xfrm>
          </p:grpSpPr>
          <p:sp>
            <p:nvSpPr>
              <p:cNvPr id="7189" name="AutoShape 13"/>
              <p:cNvSpPr>
                <a:spLocks noChangeArrowheads="1"/>
              </p:cNvSpPr>
              <p:nvPr/>
            </p:nvSpPr>
            <p:spPr bwMode="auto">
              <a:xfrm rot="9042939">
                <a:off x="1519" y="1117"/>
                <a:ext cx="408" cy="90"/>
              </a:xfrm>
              <a:prstGeom prst="rightArrow">
                <a:avLst>
                  <a:gd name="adj1" fmla="val 50000"/>
                  <a:gd name="adj2" fmla="val 113333"/>
                </a:avLst>
              </a:prstGeom>
              <a:solidFill>
                <a:srgbClr val="FF6600"/>
              </a:solidFill>
              <a:ln w="9525">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190" name="AutoShape 14"/>
              <p:cNvSpPr>
                <a:spLocks noChangeArrowheads="1"/>
              </p:cNvSpPr>
              <p:nvPr/>
            </p:nvSpPr>
            <p:spPr bwMode="auto">
              <a:xfrm rot="1980970">
                <a:off x="3833" y="1117"/>
                <a:ext cx="408" cy="90"/>
              </a:xfrm>
              <a:prstGeom prst="rightArrow">
                <a:avLst>
                  <a:gd name="adj1" fmla="val 50000"/>
                  <a:gd name="adj2" fmla="val 113333"/>
                </a:avLst>
              </a:prstGeom>
              <a:solidFill>
                <a:srgbClr val="FF6600"/>
              </a:solidFill>
              <a:ln w="9525">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191" name="AutoShape 15"/>
              <p:cNvSpPr>
                <a:spLocks noChangeArrowheads="1"/>
              </p:cNvSpPr>
              <p:nvPr/>
            </p:nvSpPr>
            <p:spPr bwMode="auto">
              <a:xfrm rot="5400000">
                <a:off x="2824" y="1151"/>
                <a:ext cx="203" cy="91"/>
              </a:xfrm>
              <a:prstGeom prst="rightArrow">
                <a:avLst>
                  <a:gd name="adj1" fmla="val 50000"/>
                  <a:gd name="adj2" fmla="val 55769"/>
                </a:avLst>
              </a:prstGeom>
              <a:solidFill>
                <a:srgbClr val="FF6600"/>
              </a:solidFill>
              <a:ln w="9525">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grpSp>
          <p:nvGrpSpPr>
            <p:cNvPr id="7176" name="Group 16"/>
            <p:cNvGrpSpPr>
              <a:grpSpLocks/>
            </p:cNvGrpSpPr>
            <p:nvPr/>
          </p:nvGrpSpPr>
          <p:grpSpPr bwMode="auto">
            <a:xfrm>
              <a:off x="755650" y="3573463"/>
              <a:ext cx="2303463" cy="2303462"/>
              <a:chOff x="476" y="2115"/>
              <a:chExt cx="1451" cy="1451"/>
            </a:xfrm>
          </p:grpSpPr>
          <p:sp>
            <p:nvSpPr>
              <p:cNvPr id="7187" name="AutoShape 17"/>
              <p:cNvSpPr>
                <a:spLocks noChangeArrowheads="1"/>
              </p:cNvSpPr>
              <p:nvPr/>
            </p:nvSpPr>
            <p:spPr bwMode="auto">
              <a:xfrm>
                <a:off x="476" y="2115"/>
                <a:ext cx="1405" cy="1451"/>
              </a:xfrm>
              <a:prstGeom prst="roundRect">
                <a:avLst>
                  <a:gd name="adj" fmla="val 16667"/>
                </a:avLst>
              </a:prstGeom>
              <a:noFill/>
              <a:ln w="19050">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188" name="Text Box 18"/>
              <p:cNvSpPr txBox="1">
                <a:spLocks noChangeArrowheads="1"/>
              </p:cNvSpPr>
              <p:nvPr/>
            </p:nvSpPr>
            <p:spPr bwMode="auto">
              <a:xfrm>
                <a:off x="521" y="2160"/>
                <a:ext cx="1406" cy="1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eaLnBrk="1" hangingPunct="1">
                  <a:spcBef>
                    <a:spcPct val="50000"/>
                  </a:spcBef>
                </a:pPr>
                <a:r>
                  <a:rPr lang="de-DE" sz="1600">
                    <a:latin typeface="Frutiger Next LT W1G" pitchFamily="34" charset="0"/>
                  </a:rPr>
                  <a:t>Grundlagen des politischen Denkens von der Antike bis zur Gegenwart</a:t>
                </a:r>
              </a:p>
              <a:p>
                <a:pPr eaLnBrk="1" hangingPunct="1">
                  <a:spcBef>
                    <a:spcPct val="50000"/>
                  </a:spcBef>
                </a:pPr>
                <a:r>
                  <a:rPr lang="de-DE" sz="1600">
                    <a:latin typeface="Frutiger Next LT W1G" pitchFamily="34" charset="0"/>
                  </a:rPr>
                  <a:t>Reflexion auf Grundprobleme normativer Politikwissenschaft </a:t>
                </a:r>
              </a:p>
            </p:txBody>
          </p:sp>
        </p:grpSp>
        <p:grpSp>
          <p:nvGrpSpPr>
            <p:cNvPr id="7177" name="Group 19"/>
            <p:cNvGrpSpPr>
              <a:grpSpLocks/>
            </p:cNvGrpSpPr>
            <p:nvPr/>
          </p:nvGrpSpPr>
          <p:grpSpPr bwMode="auto">
            <a:xfrm>
              <a:off x="3490913" y="3573463"/>
              <a:ext cx="2305050" cy="2344737"/>
              <a:chOff x="2199" y="2115"/>
              <a:chExt cx="1452" cy="1477"/>
            </a:xfrm>
          </p:grpSpPr>
          <p:sp>
            <p:nvSpPr>
              <p:cNvPr id="7185" name="AutoShape 20"/>
              <p:cNvSpPr>
                <a:spLocks noChangeArrowheads="1"/>
              </p:cNvSpPr>
              <p:nvPr/>
            </p:nvSpPr>
            <p:spPr bwMode="auto">
              <a:xfrm>
                <a:off x="2199" y="2115"/>
                <a:ext cx="1405" cy="1451"/>
              </a:xfrm>
              <a:prstGeom prst="roundRect">
                <a:avLst>
                  <a:gd name="adj" fmla="val 16667"/>
                </a:avLst>
              </a:prstGeom>
              <a:noFill/>
              <a:ln w="19050">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186" name="Text Box 21"/>
              <p:cNvSpPr txBox="1">
                <a:spLocks noChangeArrowheads="1"/>
              </p:cNvSpPr>
              <p:nvPr/>
            </p:nvSpPr>
            <p:spPr bwMode="auto">
              <a:xfrm>
                <a:off x="2245" y="2371"/>
                <a:ext cx="1406" cy="1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eaLnBrk="1" hangingPunct="1">
                  <a:spcBef>
                    <a:spcPct val="50000"/>
                  </a:spcBef>
                </a:pPr>
                <a:r>
                  <a:rPr lang="de-DE" sz="1600" dirty="0">
                    <a:latin typeface="Frutiger Next LT W1G" pitchFamily="34" charset="0"/>
                  </a:rPr>
                  <a:t>Analyse und Vergleich der politischen Ordnungsformen und Regierungssysteme sowie (vergleichende) Politikfeldanalyse</a:t>
                </a:r>
              </a:p>
              <a:p>
                <a:pPr eaLnBrk="1" hangingPunct="1">
                  <a:spcBef>
                    <a:spcPct val="50000"/>
                  </a:spcBef>
                </a:pPr>
                <a:r>
                  <a:rPr lang="de-DE" sz="1600" dirty="0">
                    <a:latin typeface="Frutiger Next LT W1G" pitchFamily="34" charset="0"/>
                  </a:rPr>
                  <a:t> </a:t>
                </a:r>
              </a:p>
            </p:txBody>
          </p:sp>
        </p:grpSp>
        <p:grpSp>
          <p:nvGrpSpPr>
            <p:cNvPr id="7178" name="Group 22"/>
            <p:cNvGrpSpPr>
              <a:grpSpLocks/>
            </p:cNvGrpSpPr>
            <p:nvPr/>
          </p:nvGrpSpPr>
          <p:grpSpPr bwMode="auto">
            <a:xfrm>
              <a:off x="6227763" y="3573463"/>
              <a:ext cx="2376487" cy="2303462"/>
              <a:chOff x="3923" y="2115"/>
              <a:chExt cx="1497" cy="1451"/>
            </a:xfrm>
          </p:grpSpPr>
          <p:sp>
            <p:nvSpPr>
              <p:cNvPr id="7183" name="AutoShape 23"/>
              <p:cNvSpPr>
                <a:spLocks noChangeArrowheads="1"/>
              </p:cNvSpPr>
              <p:nvPr/>
            </p:nvSpPr>
            <p:spPr bwMode="auto">
              <a:xfrm>
                <a:off x="3923" y="2115"/>
                <a:ext cx="1405" cy="1451"/>
              </a:xfrm>
              <a:prstGeom prst="roundRect">
                <a:avLst>
                  <a:gd name="adj" fmla="val 16667"/>
                </a:avLst>
              </a:prstGeom>
              <a:noFill/>
              <a:ln w="19050">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184" name="Text Box 24"/>
              <p:cNvSpPr txBox="1">
                <a:spLocks noChangeArrowheads="1"/>
              </p:cNvSpPr>
              <p:nvPr/>
            </p:nvSpPr>
            <p:spPr bwMode="auto">
              <a:xfrm>
                <a:off x="4014" y="2294"/>
                <a:ext cx="1406" cy="1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eaLnBrk="1" hangingPunct="1">
                  <a:spcBef>
                    <a:spcPct val="50000"/>
                  </a:spcBef>
                </a:pPr>
                <a:r>
                  <a:rPr lang="de-DE" sz="1600" dirty="0">
                    <a:latin typeface="Frutiger Next LT W1G" pitchFamily="34" charset="0"/>
                  </a:rPr>
                  <a:t>Analyse der internationalen Beziehungen, der internationalen Organisationen und  der Außenpolitik von Staaten </a:t>
                </a:r>
              </a:p>
            </p:txBody>
          </p:sp>
        </p:grpSp>
        <p:grpSp>
          <p:nvGrpSpPr>
            <p:cNvPr id="7179" name="Group 25"/>
            <p:cNvGrpSpPr>
              <a:grpSpLocks/>
            </p:cNvGrpSpPr>
            <p:nvPr/>
          </p:nvGrpSpPr>
          <p:grpSpPr bwMode="auto">
            <a:xfrm>
              <a:off x="1835150" y="3140075"/>
              <a:ext cx="5545138" cy="322263"/>
              <a:chOff x="1156" y="1842"/>
              <a:chExt cx="3493" cy="203"/>
            </a:xfrm>
          </p:grpSpPr>
          <p:sp>
            <p:nvSpPr>
              <p:cNvPr id="7180" name="AutoShape 26"/>
              <p:cNvSpPr>
                <a:spLocks noChangeArrowheads="1"/>
              </p:cNvSpPr>
              <p:nvPr/>
            </p:nvSpPr>
            <p:spPr bwMode="auto">
              <a:xfrm rot="5400000">
                <a:off x="2824" y="1898"/>
                <a:ext cx="203" cy="91"/>
              </a:xfrm>
              <a:prstGeom prst="rightArrow">
                <a:avLst>
                  <a:gd name="adj1" fmla="val 50000"/>
                  <a:gd name="adj2" fmla="val 55769"/>
                </a:avLst>
              </a:prstGeom>
              <a:solidFill>
                <a:srgbClr val="FF6600"/>
              </a:solidFill>
              <a:ln w="9525">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181" name="AutoShape 27"/>
              <p:cNvSpPr>
                <a:spLocks noChangeArrowheads="1"/>
              </p:cNvSpPr>
              <p:nvPr/>
            </p:nvSpPr>
            <p:spPr bwMode="auto">
              <a:xfrm rot="5400000">
                <a:off x="4502" y="1898"/>
                <a:ext cx="203" cy="91"/>
              </a:xfrm>
              <a:prstGeom prst="rightArrow">
                <a:avLst>
                  <a:gd name="adj1" fmla="val 50000"/>
                  <a:gd name="adj2" fmla="val 55769"/>
                </a:avLst>
              </a:prstGeom>
              <a:solidFill>
                <a:srgbClr val="FF6600"/>
              </a:solidFill>
              <a:ln w="9525">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182" name="AutoShape 28"/>
              <p:cNvSpPr>
                <a:spLocks noChangeArrowheads="1"/>
              </p:cNvSpPr>
              <p:nvPr/>
            </p:nvSpPr>
            <p:spPr bwMode="auto">
              <a:xfrm rot="5400000">
                <a:off x="1100" y="1898"/>
                <a:ext cx="203" cy="91"/>
              </a:xfrm>
              <a:prstGeom prst="rightArrow">
                <a:avLst>
                  <a:gd name="adj1" fmla="val 50000"/>
                  <a:gd name="adj2" fmla="val 55769"/>
                </a:avLst>
              </a:prstGeom>
              <a:solidFill>
                <a:srgbClr val="FF6600"/>
              </a:solidFill>
              <a:ln w="9525">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grpSp>
      <p:sp>
        <p:nvSpPr>
          <p:cNvPr id="30" name="Datumsplatzhalter 29"/>
          <p:cNvSpPr>
            <a:spLocks noGrp="1"/>
          </p:cNvSpPr>
          <p:nvPr>
            <p:ph type="dt" sz="half" idx="11"/>
          </p:nvPr>
        </p:nvSpPr>
        <p:spPr/>
        <p:txBody>
          <a:bodyPr/>
          <a:lstStyle/>
          <a:p>
            <a:pPr>
              <a:defRPr/>
            </a:pPr>
            <a:r>
              <a:rPr lang="de-DE" dirty="0"/>
              <a:t>Prof. Dr. Alexander </a:t>
            </a:r>
            <a:r>
              <a:rPr lang="de-DE" dirty="0" err="1"/>
              <a:t>Straßner</a:t>
            </a:r>
            <a:r>
              <a:rPr lang="de-DE" dirty="0"/>
              <a:t> , Institut für Politikwissenschaft</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2"/>
          <p:cNvSpPr txBox="1">
            <a:spLocks noChangeArrowheads="1"/>
          </p:cNvSpPr>
          <p:nvPr/>
        </p:nvSpPr>
        <p:spPr bwMode="auto">
          <a:xfrm>
            <a:off x="2339752" y="638274"/>
            <a:ext cx="597636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eaLnBrk="1" hangingPunct="1">
              <a:spcBef>
                <a:spcPct val="50000"/>
              </a:spcBef>
            </a:pPr>
            <a:r>
              <a:rPr lang="de-DE" sz="2000" b="1" dirty="0">
                <a:latin typeface="Frutiger Next LT W1G" pitchFamily="34" charset="0"/>
              </a:rPr>
              <a:t>Die Lehrstühle des Instituts stellen sich vor:</a:t>
            </a:r>
            <a:endParaRPr lang="de-DE" sz="3200" b="1" dirty="0">
              <a:latin typeface="Frutiger Next LT W1G" pitchFamily="34" charset="0"/>
            </a:endParaRPr>
          </a:p>
        </p:txBody>
      </p:sp>
      <p:graphicFrame>
        <p:nvGraphicFramePr>
          <p:cNvPr id="63515" name="Group 27"/>
          <p:cNvGraphicFramePr>
            <a:graphicFrameLocks noGrp="1"/>
          </p:cNvGraphicFramePr>
          <p:nvPr>
            <p:ph/>
            <p:extLst>
              <p:ext uri="{D42A27DB-BD31-4B8C-83A1-F6EECF244321}">
                <p14:modId xmlns:p14="http://schemas.microsoft.com/office/powerpoint/2010/main" val="1532004463"/>
              </p:ext>
            </p:extLst>
          </p:nvPr>
        </p:nvGraphicFramePr>
        <p:xfrm>
          <a:off x="751083" y="1124744"/>
          <a:ext cx="7559675" cy="4738705"/>
        </p:xfrm>
        <a:graphic>
          <a:graphicData uri="http://schemas.openxmlformats.org/drawingml/2006/table">
            <a:tbl>
              <a:tblPr/>
              <a:tblGrid>
                <a:gridCol w="3044850">
                  <a:extLst>
                    <a:ext uri="{9D8B030D-6E8A-4147-A177-3AD203B41FA5}">
                      <a16:colId xmlns:a16="http://schemas.microsoft.com/office/drawing/2014/main" val="20000"/>
                    </a:ext>
                  </a:extLst>
                </a:gridCol>
                <a:gridCol w="4514825">
                  <a:extLst>
                    <a:ext uri="{9D8B030D-6E8A-4147-A177-3AD203B41FA5}">
                      <a16:colId xmlns:a16="http://schemas.microsoft.com/office/drawing/2014/main" val="20001"/>
                    </a:ext>
                  </a:extLst>
                </a:gridCol>
              </a:tblGrid>
              <a:tr h="8640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1" i="0" u="none" strike="noStrike" cap="none" normalizeH="0" baseline="0" dirty="0">
                          <a:ln>
                            <a:noFill/>
                          </a:ln>
                          <a:solidFill>
                            <a:schemeClr val="tx1"/>
                          </a:solidFill>
                          <a:effectLst/>
                          <a:latin typeface="Frutiger Next LT W1G" pitchFamily="34" charset="0"/>
                        </a:rPr>
                        <a:t>Professur für Methoden der Politikwissenschaft</a:t>
                      </a:r>
                    </a:p>
                  </a:txBody>
                  <a:tcPr marL="91426" marR="9142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1" i="0" u="none" strike="noStrike" cap="none" normalizeH="0" baseline="0" dirty="0">
                          <a:ln>
                            <a:noFill/>
                          </a:ln>
                          <a:solidFill>
                            <a:schemeClr val="tx1"/>
                          </a:solidFill>
                          <a:effectLst/>
                          <a:latin typeface="Frutiger Next LT W1G" pitchFamily="34" charset="0"/>
                        </a:rPr>
                        <a:t>Prof. Dr. Melanie Walter-</a:t>
                      </a:r>
                      <a:r>
                        <a:rPr kumimoji="0" lang="de-DE" sz="1250" b="1" i="0" u="none" strike="noStrike" cap="none" normalizeH="0" baseline="0" dirty="0" err="1">
                          <a:ln>
                            <a:noFill/>
                          </a:ln>
                          <a:solidFill>
                            <a:schemeClr val="tx1"/>
                          </a:solidFill>
                          <a:effectLst/>
                          <a:latin typeface="Frutiger Next LT W1G" pitchFamily="34" charset="0"/>
                        </a:rPr>
                        <a:t>Rogg</a:t>
                      </a:r>
                      <a:endParaRPr kumimoji="0" lang="de-DE" sz="1250" b="1" i="0" u="none" strike="noStrike" cap="none" normalizeH="0" baseline="0" dirty="0">
                        <a:ln>
                          <a:noFill/>
                        </a:ln>
                        <a:solidFill>
                          <a:schemeClr val="tx1"/>
                        </a:solidFill>
                        <a:effectLst/>
                        <a:latin typeface="Frutiger Next LT W1G"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0" i="0" u="none" strike="noStrike" cap="none" normalizeH="0" baseline="0" dirty="0">
                          <a:ln>
                            <a:noFill/>
                          </a:ln>
                          <a:solidFill>
                            <a:schemeClr val="tx1"/>
                          </a:solidFill>
                          <a:effectLst/>
                          <a:latin typeface="Frutiger Next LT W1G" pitchFamily="34" charset="0"/>
                        </a:rPr>
                        <a:t>Mitarbeiter: siehe Homepage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0" i="0" u="none" strike="noStrike" cap="none" normalizeH="0" baseline="0" dirty="0">
                          <a:ln>
                            <a:noFill/>
                          </a:ln>
                          <a:solidFill>
                            <a:schemeClr val="tx1"/>
                          </a:solidFill>
                          <a:effectLst/>
                          <a:latin typeface="Frutiger Next LT W1G" pitchFamily="34" charset="0"/>
                        </a:rPr>
                        <a:t>Sekretariat: Michaela Schmid</a:t>
                      </a:r>
                    </a:p>
                  </a:txBody>
                  <a:tcPr marL="91426" marR="9142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680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1" i="0" u="none" strike="noStrike" cap="none" normalizeH="0" baseline="0" dirty="0">
                          <a:ln>
                            <a:noFill/>
                          </a:ln>
                          <a:solidFill>
                            <a:schemeClr val="tx1"/>
                          </a:solidFill>
                          <a:effectLst/>
                          <a:latin typeface="Frutiger Next LT W1G" pitchFamily="34" charset="0"/>
                        </a:rPr>
                        <a:t>Lehrstuhl für Politische Philosophie, Theorie u. Ideengeschichte (Schwerpunkt Demokratietheorien) </a:t>
                      </a:r>
                      <a:br>
                        <a:rPr kumimoji="0" lang="de-DE" sz="1250" b="1" i="0" u="none" strike="noStrike" cap="none" normalizeH="0" baseline="0" dirty="0">
                          <a:ln>
                            <a:noFill/>
                          </a:ln>
                          <a:solidFill>
                            <a:schemeClr val="tx1"/>
                          </a:solidFill>
                          <a:effectLst/>
                          <a:latin typeface="Frutiger Next LT W1G" pitchFamily="34" charset="0"/>
                        </a:rPr>
                      </a:br>
                      <a:endParaRPr kumimoji="0" lang="de-DE" sz="1250" b="1" i="0" u="none" strike="noStrike" cap="none" normalizeH="0" baseline="0" dirty="0">
                        <a:ln>
                          <a:noFill/>
                        </a:ln>
                        <a:solidFill>
                          <a:schemeClr val="tx1"/>
                        </a:solidFill>
                        <a:effectLst/>
                        <a:latin typeface="Frutiger Next LT W1G" pitchFamily="34" charset="0"/>
                      </a:endParaRPr>
                    </a:p>
                  </a:txBody>
                  <a:tcPr marL="91426" marR="9142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1" i="0" u="none" strike="noStrike" cap="none" normalizeH="0" baseline="0" dirty="0">
                          <a:ln>
                            <a:noFill/>
                          </a:ln>
                          <a:solidFill>
                            <a:schemeClr val="tx1"/>
                          </a:solidFill>
                          <a:effectLst/>
                          <a:latin typeface="Frutiger Next LT W1G" pitchFamily="34" charset="0"/>
                        </a:rPr>
                        <a:t>Prof. Dr. Eva </a:t>
                      </a:r>
                      <a:r>
                        <a:rPr kumimoji="0" lang="de-DE" sz="1250" b="1" i="0" u="none" strike="noStrike" cap="none" normalizeH="0" baseline="0" dirty="0" err="1">
                          <a:ln>
                            <a:noFill/>
                          </a:ln>
                          <a:solidFill>
                            <a:schemeClr val="tx1"/>
                          </a:solidFill>
                          <a:effectLst/>
                          <a:latin typeface="Frutiger Next LT W1G" pitchFamily="34" charset="0"/>
                        </a:rPr>
                        <a:t>Odzuck</a:t>
                      </a:r>
                      <a:endParaRPr kumimoji="0" lang="de-DE" sz="1250" b="1" i="0" u="none" strike="noStrike" cap="none" normalizeH="0" baseline="0" dirty="0">
                        <a:ln>
                          <a:noFill/>
                        </a:ln>
                        <a:solidFill>
                          <a:schemeClr val="tx1"/>
                        </a:solidFill>
                        <a:effectLst/>
                        <a:latin typeface="Frutiger Next LT W1G"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de-DE" sz="1250" b="0" i="0" u="none" strike="noStrike" cap="none" normalizeH="0" baseline="0" dirty="0">
                          <a:ln>
                            <a:noFill/>
                          </a:ln>
                          <a:solidFill>
                            <a:schemeClr val="tx1"/>
                          </a:solidFill>
                          <a:effectLst/>
                          <a:latin typeface="Frutiger Next LT W1G" pitchFamily="34" charset="0"/>
                        </a:rPr>
                        <a:t>Mitarbeiter: siehe Homepage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de-DE" sz="1250" b="0" i="0" u="none" strike="noStrike" cap="none" normalizeH="0" baseline="0" dirty="0">
                          <a:ln>
                            <a:noFill/>
                          </a:ln>
                          <a:solidFill>
                            <a:schemeClr val="tx1"/>
                          </a:solidFill>
                          <a:effectLst/>
                          <a:latin typeface="Frutiger Next LT W1G" pitchFamily="34" charset="0"/>
                        </a:rPr>
                        <a:t>Sekretariat: Michaela Schmid</a:t>
                      </a:r>
                    </a:p>
                  </a:txBody>
                  <a:tcPr marL="91426" marR="9142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120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1" i="0" u="none" strike="noStrike" cap="none" normalizeH="0" baseline="0" dirty="0">
                          <a:ln>
                            <a:noFill/>
                          </a:ln>
                          <a:solidFill>
                            <a:schemeClr val="tx1"/>
                          </a:solidFill>
                          <a:effectLst/>
                          <a:latin typeface="Frutiger Next LT W1G" pitchFamily="34" charset="0"/>
                        </a:rPr>
                        <a:t>Lehrstuhl für Vergleichende Politik-wissenschaft (Schwerpunkt Westeuropa)</a:t>
                      </a:r>
                    </a:p>
                  </a:txBody>
                  <a:tcPr marL="91426" marR="9142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1" i="0" u="none" strike="noStrike" cap="none" normalizeH="0" baseline="0" dirty="0">
                          <a:ln>
                            <a:noFill/>
                          </a:ln>
                          <a:solidFill>
                            <a:schemeClr val="tx1"/>
                          </a:solidFill>
                          <a:effectLst/>
                          <a:latin typeface="Frutiger Next LT W1G" pitchFamily="34" charset="0"/>
                        </a:rPr>
                        <a:t>N.N.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0" i="0" u="none" strike="noStrike" cap="none" normalizeH="0" baseline="0" dirty="0">
                          <a:ln>
                            <a:noFill/>
                          </a:ln>
                          <a:solidFill>
                            <a:schemeClr val="tx1"/>
                          </a:solidFill>
                          <a:effectLst/>
                          <a:latin typeface="Frutiger Next LT W1G" pitchFamily="34" charset="0"/>
                        </a:rPr>
                        <a:t>Mitarbeiter: siehe Homepage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0" i="0" u="none" strike="noStrike" cap="none" normalizeH="0" baseline="0" dirty="0">
                          <a:ln>
                            <a:noFill/>
                          </a:ln>
                          <a:solidFill>
                            <a:schemeClr val="tx1"/>
                          </a:solidFill>
                          <a:effectLst/>
                          <a:latin typeface="Frutiger Next LT W1G" pitchFamily="34" charset="0"/>
                        </a:rPr>
                        <a:t>Sekretariat: Helga Suppmann</a:t>
                      </a:r>
                    </a:p>
                  </a:txBody>
                  <a:tcPr marL="91426" marR="9142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571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1" i="0" u="none" strike="noStrike" cap="none" normalizeH="0" baseline="0" dirty="0">
                          <a:ln>
                            <a:noFill/>
                          </a:ln>
                          <a:solidFill>
                            <a:schemeClr val="tx1"/>
                          </a:solidFill>
                          <a:effectLst/>
                          <a:latin typeface="Frutiger Next LT W1G" pitchFamily="34" charset="0"/>
                        </a:rPr>
                        <a:t>Lehrstuhl für Vergleichende Politik-wissenschaft (Mittel- und Osteuropa) </a:t>
                      </a:r>
                      <a:br>
                        <a:rPr kumimoji="0" lang="de-DE" sz="1250" b="1" i="0" u="none" strike="noStrike" cap="none" normalizeH="0" baseline="0" dirty="0">
                          <a:ln>
                            <a:noFill/>
                          </a:ln>
                          <a:solidFill>
                            <a:schemeClr val="tx1"/>
                          </a:solidFill>
                          <a:effectLst/>
                          <a:latin typeface="Frutiger Next LT W1G" pitchFamily="34" charset="0"/>
                        </a:rPr>
                      </a:br>
                      <a:endParaRPr kumimoji="0" lang="de-DE" sz="1250" b="1" i="0" u="none" strike="noStrike" cap="none" normalizeH="0" baseline="0" dirty="0">
                        <a:ln>
                          <a:noFill/>
                        </a:ln>
                        <a:solidFill>
                          <a:schemeClr val="tx1"/>
                        </a:solidFill>
                        <a:effectLst/>
                        <a:latin typeface="Frutiger Next LT W1G" pitchFamily="34" charset="0"/>
                      </a:endParaRPr>
                    </a:p>
                  </a:txBody>
                  <a:tcPr marL="91426" marR="9142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1" i="0" u="none" strike="noStrike" cap="none" normalizeH="0" baseline="0" dirty="0">
                          <a:ln>
                            <a:noFill/>
                          </a:ln>
                          <a:solidFill>
                            <a:schemeClr val="tx1"/>
                          </a:solidFill>
                          <a:effectLst/>
                          <a:latin typeface="Frutiger Next LT W1G" pitchFamily="34" charset="0"/>
                        </a:rPr>
                        <a:t>Lehrstuhlinhaber: Prof. Dr. Jerzy Ma</a:t>
                      </a:r>
                      <a:r>
                        <a:rPr kumimoji="0" lang="en-US" sz="1250" b="1" i="0" u="none" strike="noStrike" cap="none" normalizeH="0" baseline="0" dirty="0">
                          <a:ln>
                            <a:noFill/>
                          </a:ln>
                          <a:solidFill>
                            <a:schemeClr val="tx1"/>
                          </a:solidFill>
                          <a:effectLst/>
                          <a:latin typeface="Frutiger Next LT W1G" pitchFamily="34" charset="0"/>
                          <a:cs typeface="Arial" charset="0"/>
                        </a:rPr>
                        <a:t>ć</a:t>
                      </a:r>
                      <a:r>
                        <a:rPr kumimoji="0" lang="de-DE" sz="1250" b="1" i="0" u="none" strike="noStrike" cap="none" normalizeH="0" baseline="0" dirty="0" err="1">
                          <a:ln>
                            <a:noFill/>
                          </a:ln>
                          <a:solidFill>
                            <a:schemeClr val="tx1"/>
                          </a:solidFill>
                          <a:effectLst/>
                          <a:latin typeface="Frutiger Next LT W1G" pitchFamily="34" charset="0"/>
                        </a:rPr>
                        <a:t>ków</a:t>
                      </a:r>
                      <a:endParaRPr kumimoji="0" lang="de-DE" sz="1250" b="1" i="0" u="none" strike="noStrike" cap="none" normalizeH="0" baseline="0" dirty="0">
                        <a:ln>
                          <a:noFill/>
                        </a:ln>
                        <a:solidFill>
                          <a:schemeClr val="tx1"/>
                        </a:solidFill>
                        <a:effectLst/>
                        <a:latin typeface="Frutiger Next LT W1G"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0" i="0" u="none" strike="noStrike" cap="none" normalizeH="0" baseline="0" dirty="0">
                          <a:ln>
                            <a:noFill/>
                          </a:ln>
                          <a:solidFill>
                            <a:schemeClr val="tx1"/>
                          </a:solidFill>
                          <a:effectLst/>
                          <a:latin typeface="Frutiger Next LT W1G" pitchFamily="34" charset="0"/>
                        </a:rPr>
                        <a:t>Mitarbeiter: siehe Homepage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0" i="0" u="none" strike="noStrike" cap="none" normalizeH="0" baseline="0" dirty="0">
                          <a:ln>
                            <a:noFill/>
                          </a:ln>
                          <a:solidFill>
                            <a:schemeClr val="tx1"/>
                          </a:solidFill>
                          <a:effectLst/>
                          <a:latin typeface="Frutiger Next LT W1G" pitchFamily="34" charset="0"/>
                        </a:rPr>
                        <a:t>Sekretariat: N.N.</a:t>
                      </a:r>
                    </a:p>
                  </a:txBody>
                  <a:tcPr marL="91426" marR="9142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59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1" i="0" u="none" strike="noStrike" cap="none" normalizeH="0" baseline="0" dirty="0">
                          <a:ln>
                            <a:noFill/>
                          </a:ln>
                          <a:solidFill>
                            <a:schemeClr val="tx1"/>
                          </a:solidFill>
                          <a:effectLst/>
                          <a:latin typeface="Frutiger Next LT W1G" pitchFamily="34" charset="0"/>
                        </a:rPr>
                        <a:t>Professur für Internationale Politik mit dem Schwerpunkt Transatlantische Beziehungen </a:t>
                      </a:r>
                      <a:br>
                        <a:rPr kumimoji="0" lang="de-DE" sz="1250" b="1" i="0" u="none" strike="noStrike" cap="none" normalizeH="0" baseline="0" dirty="0">
                          <a:ln>
                            <a:noFill/>
                          </a:ln>
                          <a:solidFill>
                            <a:schemeClr val="tx1"/>
                          </a:solidFill>
                          <a:effectLst/>
                          <a:latin typeface="Frutiger Next LT W1G" pitchFamily="34" charset="0"/>
                        </a:rPr>
                      </a:br>
                      <a:endParaRPr kumimoji="0" lang="de-DE" sz="1250" b="1" i="0" u="none" strike="noStrike" cap="none" normalizeH="0" baseline="0" dirty="0">
                        <a:ln>
                          <a:noFill/>
                        </a:ln>
                        <a:solidFill>
                          <a:schemeClr val="tx1"/>
                        </a:solidFill>
                        <a:effectLst/>
                        <a:latin typeface="Frutiger Next LT W1G" pitchFamily="34" charset="0"/>
                      </a:endParaRPr>
                    </a:p>
                  </a:txBody>
                  <a:tcPr marL="91426" marR="9142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1" i="0" u="none" strike="noStrike" cap="none" normalizeH="0" baseline="0" dirty="0">
                          <a:ln>
                            <a:noFill/>
                          </a:ln>
                          <a:solidFill>
                            <a:schemeClr val="tx1"/>
                          </a:solidFill>
                          <a:effectLst/>
                          <a:latin typeface="Frutiger Next LT W1G" pitchFamily="34" charset="0"/>
                        </a:rPr>
                        <a:t>Prof. Dr. Stephan </a:t>
                      </a:r>
                      <a:r>
                        <a:rPr kumimoji="0" lang="de-DE" sz="1250" b="1" i="0" u="none" strike="noStrike" cap="none" normalizeH="0" baseline="0" dirty="0" err="1">
                          <a:ln>
                            <a:noFill/>
                          </a:ln>
                          <a:solidFill>
                            <a:schemeClr val="tx1"/>
                          </a:solidFill>
                          <a:effectLst/>
                          <a:latin typeface="Frutiger Next LT W1G" pitchFamily="34" charset="0"/>
                        </a:rPr>
                        <a:t>Bierling</a:t>
                      </a:r>
                      <a:endParaRPr kumimoji="0" lang="de-DE" sz="1250" b="1" i="0" u="none" strike="noStrike" cap="none" normalizeH="0" baseline="0" dirty="0">
                        <a:ln>
                          <a:noFill/>
                        </a:ln>
                        <a:solidFill>
                          <a:schemeClr val="tx1"/>
                        </a:solidFill>
                        <a:effectLst/>
                        <a:latin typeface="Frutiger Next LT W1G"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0" i="0" u="none" strike="noStrike" cap="none" normalizeH="0" baseline="0" dirty="0">
                          <a:ln>
                            <a:noFill/>
                          </a:ln>
                          <a:solidFill>
                            <a:schemeClr val="tx1"/>
                          </a:solidFill>
                          <a:effectLst/>
                          <a:latin typeface="Frutiger Next LT W1G" pitchFamily="34" charset="0"/>
                        </a:rPr>
                        <a:t>Mitarbeiter: siehe Homepage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50" b="0" i="0" u="none" strike="noStrike" cap="none" normalizeH="0" baseline="0" dirty="0">
                          <a:ln>
                            <a:noFill/>
                          </a:ln>
                          <a:solidFill>
                            <a:schemeClr val="tx1"/>
                          </a:solidFill>
                          <a:effectLst/>
                          <a:latin typeface="Frutiger Next LT W1G" pitchFamily="34" charset="0"/>
                        </a:rPr>
                        <a:t>Sekretariat: Karin Reindl</a:t>
                      </a:r>
                    </a:p>
                  </a:txBody>
                  <a:tcPr marL="91426" marR="9142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16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50" b="1" i="0" u="none" strike="noStrike" cap="none" normalizeH="0" baseline="0" dirty="0">
                          <a:ln>
                            <a:noFill/>
                          </a:ln>
                          <a:solidFill>
                            <a:schemeClr val="tx1"/>
                          </a:solidFill>
                          <a:effectLst/>
                          <a:latin typeface="Frutiger Next LT W1G" pitchFamily="34" charset="0"/>
                        </a:rPr>
                        <a:t>Akademischer Oberrat</a:t>
                      </a:r>
                      <a:r>
                        <a:rPr kumimoji="0" lang="de-DE" sz="1250" b="0" i="0" u="none" strike="noStrike" cap="none" normalizeH="0" baseline="0" dirty="0">
                          <a:ln>
                            <a:noFill/>
                          </a:ln>
                          <a:solidFill>
                            <a:schemeClr val="tx1"/>
                          </a:solidFill>
                          <a:effectLst/>
                          <a:latin typeface="Frutiger Next LT W1G" pitchFamily="34" charset="0"/>
                        </a:rPr>
                        <a:t>: Prof. Dr. Alexander </a:t>
                      </a:r>
                      <a:r>
                        <a:rPr kumimoji="0" lang="de-DE" sz="1250" b="0" i="0" u="none" strike="noStrike" cap="none" normalizeH="0" baseline="0" dirty="0" err="1">
                          <a:ln>
                            <a:noFill/>
                          </a:ln>
                          <a:solidFill>
                            <a:schemeClr val="tx1"/>
                          </a:solidFill>
                          <a:effectLst/>
                          <a:latin typeface="Frutiger Next LT W1G" pitchFamily="34" charset="0"/>
                        </a:rPr>
                        <a:t>Straßner</a:t>
                      </a:r>
                      <a:endParaRPr kumimoji="0" lang="de-DE" sz="1250" b="0" i="0" u="none" strike="noStrike" cap="none" normalizeH="0" baseline="0" dirty="0">
                        <a:ln>
                          <a:noFill/>
                        </a:ln>
                        <a:solidFill>
                          <a:schemeClr val="tx1"/>
                        </a:solidFill>
                        <a:effectLst/>
                        <a:latin typeface="Frutiger Next LT W1G"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DE" sz="1250" b="1" i="0" u="none" strike="noStrike" cap="none" normalizeH="0" baseline="0" dirty="0">
                          <a:ln>
                            <a:noFill/>
                          </a:ln>
                          <a:solidFill>
                            <a:schemeClr val="tx1"/>
                          </a:solidFill>
                          <a:effectLst/>
                          <a:latin typeface="Frutiger Next LT W1G" pitchFamily="34" charset="0"/>
                        </a:rPr>
                        <a:t>Lehrkraft für besondere Aufgaben:</a:t>
                      </a:r>
                      <a:r>
                        <a:rPr kumimoji="0" lang="de-DE" sz="1250" b="0" i="0" u="none" strike="noStrike" cap="none" normalizeH="0" baseline="0" dirty="0">
                          <a:ln>
                            <a:noFill/>
                          </a:ln>
                          <a:solidFill>
                            <a:schemeClr val="tx1"/>
                          </a:solidFill>
                          <a:effectLst/>
                          <a:latin typeface="Frutiger Next LT W1G" pitchFamily="34" charset="0"/>
                        </a:rPr>
                        <a:t> Dr. Maximilian </a:t>
                      </a:r>
                      <a:r>
                        <a:rPr kumimoji="0" lang="de-DE" sz="1250" b="0" i="0" u="none" strike="noStrike" cap="none" normalizeH="0" baseline="0" dirty="0" err="1">
                          <a:ln>
                            <a:noFill/>
                          </a:ln>
                          <a:solidFill>
                            <a:schemeClr val="tx1"/>
                          </a:solidFill>
                          <a:effectLst/>
                          <a:latin typeface="Frutiger Next LT W1G" pitchFamily="34" charset="0"/>
                        </a:rPr>
                        <a:t>Grasl</a:t>
                      </a:r>
                      <a:r>
                        <a:rPr kumimoji="0" lang="de-DE" sz="1250" b="0" i="0" u="none" strike="noStrike" cap="none" normalizeH="0" baseline="0" dirty="0">
                          <a:ln>
                            <a:noFill/>
                          </a:ln>
                          <a:solidFill>
                            <a:schemeClr val="tx1"/>
                          </a:solidFill>
                          <a:effectLst/>
                          <a:latin typeface="Frutiger Next LT W1G" pitchFamily="34" charset="0"/>
                        </a:rPr>
                        <a:t> </a:t>
                      </a:r>
                    </a:p>
                  </a:txBody>
                  <a:tcPr marL="91426" marR="91426" marT="45704" marB="457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5"/>
                  </a:ext>
                </a:extLst>
              </a:tr>
            </a:tbl>
          </a:graphicData>
        </a:graphic>
      </p:graphicFrame>
      <p:sp>
        <p:nvSpPr>
          <p:cNvPr id="4" name="Datumsplatzhalter 3"/>
          <p:cNvSpPr>
            <a:spLocks noGrp="1"/>
          </p:cNvSpPr>
          <p:nvPr>
            <p:ph type="dt" sz="half" idx="11"/>
          </p:nvPr>
        </p:nvSpPr>
        <p:spPr>
          <a:xfrm>
            <a:off x="4572000" y="476672"/>
            <a:ext cx="3227388" cy="360040"/>
          </a:xfrm>
        </p:spPr>
        <p:txBody>
          <a:bodyPr/>
          <a:lstStyle/>
          <a:p>
            <a:pPr>
              <a:defRPr/>
            </a:pPr>
            <a:r>
              <a:rPr lang="de-DE" dirty="0"/>
              <a:t>Prof. Dr. Alexander </a:t>
            </a:r>
            <a:r>
              <a:rPr lang="de-DE" dirty="0" err="1"/>
              <a:t>Straßner</a:t>
            </a:r>
            <a:r>
              <a:rPr lang="de-DE" dirty="0"/>
              <a:t>, Institut für Politikwissenschaft</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Text Box 6"/>
          <p:cNvSpPr txBox="1">
            <a:spLocks noChangeArrowheads="1"/>
          </p:cNvSpPr>
          <p:nvPr/>
        </p:nvSpPr>
        <p:spPr bwMode="auto">
          <a:xfrm>
            <a:off x="755650" y="1556792"/>
            <a:ext cx="7848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just" eaLnBrk="1" hangingPunct="1"/>
            <a:endParaRPr lang="de-DE" sz="1600" b="1" dirty="0">
              <a:latin typeface="Frutiger Next LT W1G" pitchFamily="34" charset="0"/>
            </a:endParaRPr>
          </a:p>
          <a:p>
            <a:pPr algn="just" eaLnBrk="1" hangingPunct="1"/>
            <a:endParaRPr lang="de-DE" sz="1600" b="1" dirty="0">
              <a:latin typeface="Frutiger Next LT W1G" pitchFamily="34" charset="0"/>
            </a:endParaRPr>
          </a:p>
          <a:p>
            <a:pPr algn="just" eaLnBrk="1" hangingPunct="1"/>
            <a:r>
              <a:rPr lang="de-DE" sz="1600" b="1" dirty="0">
                <a:latin typeface="Frutiger Next LT W1G" pitchFamily="34" charset="0"/>
              </a:rPr>
              <a:t>Folgende Modulleistungen sind im Bachelor-Studium vorgesehen:</a:t>
            </a:r>
          </a:p>
          <a:p>
            <a:pPr algn="just" eaLnBrk="1" hangingPunct="1"/>
            <a:endParaRPr lang="de-DE" sz="1600" b="1" dirty="0">
              <a:latin typeface="Frutiger Next LT W1G" pitchFamily="34" charset="0"/>
            </a:endParaRPr>
          </a:p>
          <a:p>
            <a:pPr algn="just" eaLnBrk="1" hangingPunct="1"/>
            <a:r>
              <a:rPr lang="de-DE" sz="1600" b="1" dirty="0">
                <a:latin typeface="Frutiger Next LT W1G" pitchFamily="34" charset="0"/>
              </a:rPr>
              <a:t>BM 0: Einführung in die Politikwissenschaft</a:t>
            </a:r>
          </a:p>
          <a:p>
            <a:pPr algn="just" eaLnBrk="1" hangingPunct="1"/>
            <a:r>
              <a:rPr lang="de-DE" sz="1600" b="1" dirty="0">
                <a:latin typeface="Frutiger Next LT W1G" pitchFamily="34" charset="0"/>
              </a:rPr>
              <a:t>BM 1: Politische Philosophie, Theorie und Ideengeschichte</a:t>
            </a:r>
          </a:p>
          <a:p>
            <a:pPr algn="just" eaLnBrk="1" hangingPunct="1"/>
            <a:r>
              <a:rPr lang="de-DE" sz="1600" b="1" dirty="0">
                <a:latin typeface="Frutiger Next LT W1G" pitchFamily="34" charset="0"/>
              </a:rPr>
              <a:t>BM 2: Westliche Regierungssysteme</a:t>
            </a:r>
          </a:p>
          <a:p>
            <a:pPr algn="just" eaLnBrk="1" hangingPunct="1"/>
            <a:r>
              <a:rPr lang="de-DE" sz="1600" b="1" dirty="0">
                <a:latin typeface="Frutiger Next LT W1G" pitchFamily="34" charset="0"/>
              </a:rPr>
              <a:t>BM 3: Mittel- und osteuropäische Regierungssysteme</a:t>
            </a:r>
          </a:p>
          <a:p>
            <a:pPr algn="just" eaLnBrk="1" hangingPunct="1"/>
            <a:r>
              <a:rPr lang="de-DE" sz="1600" b="1" dirty="0">
                <a:latin typeface="Frutiger Next LT W1G" pitchFamily="34" charset="0"/>
              </a:rPr>
              <a:t>BM 4: Internationale Politik</a:t>
            </a:r>
          </a:p>
          <a:p>
            <a:pPr algn="just" eaLnBrk="1" hangingPunct="1"/>
            <a:endParaRPr lang="de-DE" sz="1600" b="1" dirty="0">
              <a:latin typeface="Frutiger Next LT W1G" pitchFamily="34" charset="0"/>
            </a:endParaRPr>
          </a:p>
          <a:p>
            <a:pPr algn="just" eaLnBrk="1" hangingPunct="1"/>
            <a:r>
              <a:rPr lang="de-DE" sz="1600" b="1" dirty="0">
                <a:latin typeface="Frutiger Next LT W1G" pitchFamily="34" charset="0"/>
              </a:rPr>
              <a:t>AM 1: Politische Philosophie, Theorie und Ideengeschichte</a:t>
            </a:r>
          </a:p>
          <a:p>
            <a:pPr algn="just" eaLnBrk="1" hangingPunct="1"/>
            <a:r>
              <a:rPr lang="de-DE" sz="1600" b="1" dirty="0">
                <a:latin typeface="Frutiger Next LT W1G" pitchFamily="34" charset="0"/>
              </a:rPr>
              <a:t>AM 2: Westliche Regierungssysteme</a:t>
            </a:r>
          </a:p>
          <a:p>
            <a:pPr algn="just" eaLnBrk="1" hangingPunct="1"/>
            <a:r>
              <a:rPr lang="de-DE" sz="1600" b="1" dirty="0">
                <a:latin typeface="Frutiger Next LT W1G" pitchFamily="34" charset="0"/>
              </a:rPr>
              <a:t>AM 3: Mittel- und osteuropäische Regierungssysteme</a:t>
            </a:r>
          </a:p>
          <a:p>
            <a:pPr algn="just" eaLnBrk="1" hangingPunct="1"/>
            <a:r>
              <a:rPr lang="de-DE" sz="1600" b="1" dirty="0">
                <a:latin typeface="Frutiger Next LT W1G" pitchFamily="34" charset="0"/>
              </a:rPr>
              <a:t>AM 4: Internationale Politik</a:t>
            </a:r>
          </a:p>
          <a:p>
            <a:pPr algn="just" eaLnBrk="1" hangingPunct="1"/>
            <a:r>
              <a:rPr lang="de-DE" sz="1600" b="1" dirty="0">
                <a:latin typeface="Frutiger Next LT W1G" pitchFamily="34" charset="0"/>
              </a:rPr>
              <a:t>AM 5: Empirische Politikwissenschaft</a:t>
            </a:r>
          </a:p>
          <a:p>
            <a:pPr algn="just" eaLnBrk="1" hangingPunct="1"/>
            <a:endParaRPr lang="de-DE" sz="1600" b="1" dirty="0">
              <a:latin typeface="Frutiger Next LT W1G" pitchFamily="34" charset="0"/>
            </a:endParaRPr>
          </a:p>
          <a:p>
            <a:pPr algn="just" eaLnBrk="1" hangingPunct="1"/>
            <a:r>
              <a:rPr lang="de-DE" sz="1600" b="1" dirty="0">
                <a:latin typeface="Frutiger Next LT W1G" pitchFamily="34" charset="0"/>
              </a:rPr>
              <a:t>Ergänzungsmodul</a:t>
            </a:r>
          </a:p>
          <a:p>
            <a:pPr algn="just" eaLnBrk="1" hangingPunct="1"/>
            <a:r>
              <a:rPr lang="de-DE" sz="1600" b="1" dirty="0">
                <a:latin typeface="Frutiger Next LT W1G" pitchFamily="34" charset="0"/>
              </a:rPr>
              <a:t>Praxismodul</a:t>
            </a:r>
          </a:p>
        </p:txBody>
      </p:sp>
      <p:sp>
        <p:nvSpPr>
          <p:cNvPr id="9220" name="Rectangle 2"/>
          <p:cNvSpPr>
            <a:spLocks noChangeArrowheads="1"/>
          </p:cNvSpPr>
          <p:nvPr/>
        </p:nvSpPr>
        <p:spPr bwMode="auto">
          <a:xfrm>
            <a:off x="0" y="2100263"/>
            <a:ext cx="1841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ctr">
            <a:spAutoFit/>
          </a:bodyPr>
          <a:lstStyle/>
          <a:p>
            <a:pPr eaLnBrk="1" hangingPunct="1"/>
            <a:endParaRPr lang="de-DE" sz="1400" b="1">
              <a:latin typeface="Times New Roman" pitchFamily="18" charset="0"/>
              <a:cs typeface="Times New Roman" pitchFamily="18" charset="0"/>
            </a:endParaRPr>
          </a:p>
          <a:p>
            <a:endParaRPr lang="de-DE" sz="1800">
              <a:latin typeface="Arial" charset="0"/>
            </a:endParaRPr>
          </a:p>
        </p:txBody>
      </p:sp>
      <p:sp>
        <p:nvSpPr>
          <p:cNvPr id="9221" name="Rectangle 3"/>
          <p:cNvSpPr>
            <a:spLocks noChangeArrowheads="1"/>
          </p:cNvSpPr>
          <p:nvPr/>
        </p:nvSpPr>
        <p:spPr bwMode="auto">
          <a:xfrm>
            <a:off x="0" y="31511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endParaRPr lang="de-DE" sz="1800">
              <a:latin typeface="Arial" charset="0"/>
            </a:endParaRPr>
          </a:p>
        </p:txBody>
      </p:sp>
      <p:sp>
        <p:nvSpPr>
          <p:cNvPr id="9222" name="Text Box 4"/>
          <p:cNvSpPr txBox="1">
            <a:spLocks noChangeArrowheads="1"/>
          </p:cNvSpPr>
          <p:nvPr/>
        </p:nvSpPr>
        <p:spPr bwMode="auto">
          <a:xfrm>
            <a:off x="1835944" y="692696"/>
            <a:ext cx="547211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eaLnBrk="1" hangingPunct="1">
              <a:spcBef>
                <a:spcPct val="50000"/>
              </a:spcBef>
            </a:pPr>
            <a:endParaRPr lang="de-DE" b="1" dirty="0">
              <a:latin typeface="Frutiger Next LT W1G" pitchFamily="34" charset="0"/>
            </a:endParaRPr>
          </a:p>
          <a:p>
            <a:pPr algn="ctr" eaLnBrk="1" hangingPunct="1">
              <a:spcBef>
                <a:spcPct val="50000"/>
              </a:spcBef>
            </a:pPr>
            <a:r>
              <a:rPr lang="de-DE" b="1" dirty="0">
                <a:latin typeface="Frutiger Next LT W1G" pitchFamily="34" charset="0"/>
              </a:rPr>
              <a:t>B.A. Politikwissenschaft – Struktur</a:t>
            </a:r>
          </a:p>
        </p:txBody>
      </p:sp>
      <p:sp>
        <p:nvSpPr>
          <p:cNvPr id="9223" name="Text Box 5"/>
          <p:cNvSpPr txBox="1">
            <a:spLocks noChangeArrowheads="1"/>
          </p:cNvSpPr>
          <p:nvPr/>
        </p:nvSpPr>
        <p:spPr bwMode="auto">
          <a:xfrm>
            <a:off x="1116013" y="2133600"/>
            <a:ext cx="7191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eaLnBrk="1" hangingPunct="1">
              <a:spcBef>
                <a:spcPct val="50000"/>
              </a:spcBef>
            </a:pPr>
            <a:endParaRPr lang="de-DE" sz="2000">
              <a:latin typeface="Frutiger Next LT W1G" pitchFamily="34" charset="0"/>
            </a:endParaRPr>
          </a:p>
        </p:txBody>
      </p:sp>
      <p:sp>
        <p:nvSpPr>
          <p:cNvPr id="9225" name="Text Box 7"/>
          <p:cNvSpPr txBox="1">
            <a:spLocks noChangeArrowheads="1"/>
          </p:cNvSpPr>
          <p:nvPr/>
        </p:nvSpPr>
        <p:spPr bwMode="auto">
          <a:xfrm>
            <a:off x="7164288" y="6087393"/>
            <a:ext cx="1800225" cy="62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eaLnBrk="1" hangingPunct="1">
              <a:spcBef>
                <a:spcPct val="50000"/>
              </a:spcBef>
            </a:pPr>
            <a:r>
              <a:rPr lang="de-DE" sz="1400" dirty="0">
                <a:latin typeface="Frutiger Next LT W1G" pitchFamily="34" charset="0"/>
              </a:rPr>
              <a:t>BM = Basismodul</a:t>
            </a:r>
          </a:p>
          <a:p>
            <a:pPr eaLnBrk="1" hangingPunct="1">
              <a:spcBef>
                <a:spcPct val="50000"/>
              </a:spcBef>
            </a:pPr>
            <a:r>
              <a:rPr lang="de-DE" sz="1400" dirty="0">
                <a:latin typeface="Frutiger Next LT W1G" pitchFamily="34" charset="0"/>
              </a:rPr>
              <a:t>AM = Aufbaumodul</a:t>
            </a:r>
          </a:p>
        </p:txBody>
      </p:sp>
      <p:sp>
        <p:nvSpPr>
          <p:cNvPr id="8" name="Datumsplatzhalter 7"/>
          <p:cNvSpPr>
            <a:spLocks noGrp="1"/>
          </p:cNvSpPr>
          <p:nvPr>
            <p:ph type="dt" sz="half" idx="11"/>
          </p:nvPr>
        </p:nvSpPr>
        <p:spPr/>
        <p:txBody>
          <a:bodyPr/>
          <a:lstStyle/>
          <a:p>
            <a:pPr>
              <a:defRPr/>
            </a:pPr>
            <a:r>
              <a:rPr lang="de-DE" dirty="0"/>
              <a:t>Prof. Dr. Alexander </a:t>
            </a:r>
            <a:r>
              <a:rPr lang="de-DE" dirty="0" err="1"/>
              <a:t>Straßner</a:t>
            </a:r>
            <a:r>
              <a:rPr lang="de-DE" dirty="0"/>
              <a:t>, Institut für Politikwissenschaft</a:t>
            </a:r>
          </a:p>
          <a:p>
            <a:pPr>
              <a:defRPr/>
            </a:pP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2"/>
          <p:cNvSpPr txBox="1">
            <a:spLocks noChangeArrowheads="1"/>
          </p:cNvSpPr>
          <p:nvPr/>
        </p:nvSpPr>
        <p:spPr bwMode="auto">
          <a:xfrm>
            <a:off x="1835150" y="1417638"/>
            <a:ext cx="54737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eaLnBrk="1" hangingPunct="1">
              <a:spcBef>
                <a:spcPct val="50000"/>
              </a:spcBef>
            </a:pPr>
            <a:r>
              <a:rPr lang="de-DE" sz="2200" b="1" dirty="0">
                <a:latin typeface="Frutiger Next LT W1G" pitchFamily="34" charset="0"/>
              </a:rPr>
              <a:t>Der Bachelor-Studiengang – Variante 1</a:t>
            </a:r>
          </a:p>
        </p:txBody>
      </p:sp>
      <p:pic>
        <p:nvPicPr>
          <p:cNvPr id="410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0688" y="2332038"/>
            <a:ext cx="5762625" cy="325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umsplatzhalter 3"/>
          <p:cNvSpPr>
            <a:spLocks noGrp="1"/>
          </p:cNvSpPr>
          <p:nvPr>
            <p:ph type="dt" sz="half" idx="11"/>
          </p:nvPr>
        </p:nvSpPr>
        <p:spPr/>
        <p:txBody>
          <a:bodyPr/>
          <a:lstStyle/>
          <a:p>
            <a:pPr>
              <a:defRPr/>
            </a:pPr>
            <a:r>
              <a:rPr lang="de-DE" dirty="0"/>
              <a:t>Prof. Dr. Alexander </a:t>
            </a:r>
            <a:r>
              <a:rPr lang="de-DE" dirty="0" err="1"/>
              <a:t>Straßner</a:t>
            </a:r>
            <a:r>
              <a:rPr lang="de-DE" dirty="0"/>
              <a:t>, Institut für Politikwissenschaft</a:t>
            </a:r>
          </a:p>
          <a:p>
            <a:pPr>
              <a:defRPr/>
            </a:pP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2"/>
          <p:cNvSpPr txBox="1">
            <a:spLocks noChangeArrowheads="1"/>
          </p:cNvSpPr>
          <p:nvPr/>
        </p:nvSpPr>
        <p:spPr bwMode="auto">
          <a:xfrm>
            <a:off x="1655763" y="1417638"/>
            <a:ext cx="5832475"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eaLnBrk="1" hangingPunct="1">
              <a:spcBef>
                <a:spcPct val="50000"/>
              </a:spcBef>
            </a:pPr>
            <a:r>
              <a:rPr lang="de-DE" sz="2200" b="1" dirty="0">
                <a:latin typeface="Frutiger Next LT W1G" pitchFamily="34" charset="0"/>
              </a:rPr>
              <a:t>Der Bachelor-Studiengang – Variante 2</a:t>
            </a:r>
          </a:p>
        </p:txBody>
      </p:sp>
      <p:pic>
        <p:nvPicPr>
          <p:cNvPr id="512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2259013"/>
            <a:ext cx="6248400" cy="325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Gerade Verbindung 2"/>
          <p:cNvCxnSpPr/>
          <p:nvPr/>
        </p:nvCxnSpPr>
        <p:spPr bwMode="auto">
          <a:xfrm>
            <a:off x="2475830" y="2567583"/>
            <a:ext cx="2132682"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Datumsplatzhalter 4"/>
          <p:cNvSpPr>
            <a:spLocks noGrp="1"/>
          </p:cNvSpPr>
          <p:nvPr>
            <p:ph type="dt" sz="half" idx="11"/>
          </p:nvPr>
        </p:nvSpPr>
        <p:spPr/>
        <p:txBody>
          <a:bodyPr/>
          <a:lstStyle/>
          <a:p>
            <a:pPr>
              <a:defRPr/>
            </a:pPr>
            <a:r>
              <a:rPr lang="de-DE" dirty="0"/>
              <a:t>Prof. Dr. Alexander </a:t>
            </a:r>
            <a:r>
              <a:rPr lang="de-DE" dirty="0" err="1"/>
              <a:t>Straßner</a:t>
            </a:r>
            <a:r>
              <a:rPr lang="de-DE" dirty="0"/>
              <a:t>, Institut für Politikwissenschaft</a:t>
            </a:r>
          </a:p>
          <a:p>
            <a:pPr>
              <a:defRPr/>
            </a:pP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ChangeArrowheads="1"/>
          </p:cNvSpPr>
          <p:nvPr/>
        </p:nvSpPr>
        <p:spPr bwMode="auto">
          <a:xfrm>
            <a:off x="0" y="2100263"/>
            <a:ext cx="1841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ctr">
            <a:spAutoFit/>
          </a:bodyPr>
          <a:lstStyle/>
          <a:p>
            <a:pPr eaLnBrk="1" hangingPunct="1"/>
            <a:endParaRPr lang="de-DE" sz="1400" b="1">
              <a:latin typeface="Times New Roman" pitchFamily="18" charset="0"/>
              <a:cs typeface="Times New Roman" pitchFamily="18" charset="0"/>
            </a:endParaRPr>
          </a:p>
          <a:p>
            <a:endParaRPr lang="de-DE" sz="1800">
              <a:latin typeface="Arial" charset="0"/>
            </a:endParaRPr>
          </a:p>
        </p:txBody>
      </p:sp>
      <p:sp>
        <p:nvSpPr>
          <p:cNvPr id="10245" name="Rectangle 4"/>
          <p:cNvSpPr>
            <a:spLocks noChangeArrowheads="1"/>
          </p:cNvSpPr>
          <p:nvPr/>
        </p:nvSpPr>
        <p:spPr bwMode="auto">
          <a:xfrm>
            <a:off x="0" y="4756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endParaRPr lang="de-DE" sz="1800">
              <a:latin typeface="Arial" charset="0"/>
            </a:endParaRPr>
          </a:p>
        </p:txBody>
      </p:sp>
      <p:sp>
        <p:nvSpPr>
          <p:cNvPr id="10246" name="Line 5"/>
          <p:cNvSpPr>
            <a:spLocks noChangeShapeType="1"/>
          </p:cNvSpPr>
          <p:nvPr/>
        </p:nvSpPr>
        <p:spPr bwMode="auto">
          <a:xfrm>
            <a:off x="8388350" y="429895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272" name="Text Box 31"/>
          <p:cNvSpPr txBox="1">
            <a:spLocks noChangeArrowheads="1"/>
          </p:cNvSpPr>
          <p:nvPr/>
        </p:nvSpPr>
        <p:spPr bwMode="auto">
          <a:xfrm flipH="1">
            <a:off x="683419" y="5733280"/>
            <a:ext cx="7777163" cy="936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just" eaLnBrk="1" hangingPunct="1"/>
            <a:r>
              <a:rPr lang="de-DE" sz="1200" u="sng" dirty="0">
                <a:latin typeface="+mj-lt"/>
              </a:rPr>
              <a:t>Leistungen:</a:t>
            </a:r>
            <a:endParaRPr lang="de-DE" sz="1200" dirty="0">
              <a:latin typeface="+mj-lt"/>
            </a:endParaRPr>
          </a:p>
          <a:p>
            <a:pPr algn="just"/>
            <a:r>
              <a:rPr lang="de-DE" sz="1100" b="1" dirty="0">
                <a:latin typeface="+mj-lt"/>
              </a:rPr>
              <a:t>Einführungsmodul:</a:t>
            </a:r>
            <a:r>
              <a:rPr lang="de-DE" sz="1100" dirty="0">
                <a:latin typeface="+mj-lt"/>
              </a:rPr>
              <a:t> </a:t>
            </a:r>
            <a:r>
              <a:rPr lang="de-DE" sz="1100" dirty="0" err="1">
                <a:latin typeface="+mj-lt"/>
              </a:rPr>
              <a:t>Propädeutikum</a:t>
            </a:r>
            <a:r>
              <a:rPr lang="de-DE" sz="1100" dirty="0">
                <a:latin typeface="+mj-lt"/>
              </a:rPr>
              <a:t> (2 LP), Vorlesung (4 LP) und Grundkurs (6 LP) zu den Methoden der Politikwissenschaft</a:t>
            </a:r>
          </a:p>
          <a:p>
            <a:pPr algn="just"/>
            <a:r>
              <a:rPr lang="de-DE" sz="1100" b="1" dirty="0">
                <a:latin typeface="+mj-lt"/>
              </a:rPr>
              <a:t>4 Basismodule:</a:t>
            </a:r>
            <a:r>
              <a:rPr lang="de-DE" sz="1100" dirty="0">
                <a:latin typeface="+mj-lt"/>
              </a:rPr>
              <a:t> jeweils Grundkurs (6 LP) und Vorlesung (4 LP)</a:t>
            </a:r>
          </a:p>
          <a:p>
            <a:pPr algn="just"/>
            <a:r>
              <a:rPr lang="de-DE" sz="1100" b="1" dirty="0">
                <a:latin typeface="+mj-lt"/>
              </a:rPr>
              <a:t>Aufbaumodul:</a:t>
            </a:r>
            <a:r>
              <a:rPr lang="de-DE" sz="1100" dirty="0">
                <a:latin typeface="+mj-lt"/>
              </a:rPr>
              <a:t> Vorlesung (4 LP) und Hauptseminar (10 LP) </a:t>
            </a:r>
          </a:p>
          <a:p>
            <a:pPr algn="just"/>
            <a:r>
              <a:rPr lang="de-DE" sz="1100" b="1" dirty="0">
                <a:latin typeface="+mj-lt"/>
              </a:rPr>
              <a:t>Ergänzungsmodul</a:t>
            </a:r>
            <a:r>
              <a:rPr lang="de-DE" sz="1100" dirty="0">
                <a:latin typeface="+mj-lt"/>
              </a:rPr>
              <a:t>: Vorlesung (4 LP) und 2 Übungen (jeweils 5 LP) </a:t>
            </a:r>
          </a:p>
          <a:p>
            <a:pPr algn="just"/>
            <a:r>
              <a:rPr lang="de-DE" sz="1100" b="1" dirty="0">
                <a:latin typeface="+mj-lt"/>
              </a:rPr>
              <a:t>Praxismodul</a:t>
            </a:r>
            <a:r>
              <a:rPr lang="de-DE" sz="1100" dirty="0">
                <a:latin typeface="+mj-lt"/>
              </a:rPr>
              <a:t>: Praktikum (5 LP) und weitere Veranstaltungen aus Politikwissenschaft (5 LP)</a:t>
            </a:r>
          </a:p>
        </p:txBody>
      </p:sp>
      <p:sp>
        <p:nvSpPr>
          <p:cNvPr id="10274" name="Text Box 33"/>
          <p:cNvSpPr txBox="1">
            <a:spLocks noChangeArrowheads="1"/>
          </p:cNvSpPr>
          <p:nvPr/>
        </p:nvSpPr>
        <p:spPr bwMode="auto">
          <a:xfrm>
            <a:off x="1295400" y="908720"/>
            <a:ext cx="6553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eaLnBrk="1" hangingPunct="1">
              <a:spcBef>
                <a:spcPct val="50000"/>
              </a:spcBef>
            </a:pPr>
            <a:r>
              <a:rPr lang="de-DE" sz="2000" b="1" dirty="0">
                <a:latin typeface="Frutiger Next LT W1G" pitchFamily="34" charset="0"/>
              </a:rPr>
              <a:t>Politikwissenschaft als Bachelorfach (mind. 100 LP) </a:t>
            </a:r>
          </a:p>
        </p:txBody>
      </p:sp>
      <p:graphicFrame>
        <p:nvGraphicFramePr>
          <p:cNvPr id="4" name="Inhaltsplatzhalter 3"/>
          <p:cNvGraphicFramePr>
            <a:graphicFrameLocks noGrp="1"/>
          </p:cNvGraphicFramePr>
          <p:nvPr>
            <p:ph/>
            <p:extLst>
              <p:ext uri="{D42A27DB-BD31-4B8C-83A1-F6EECF244321}">
                <p14:modId xmlns:p14="http://schemas.microsoft.com/office/powerpoint/2010/main" val="625868943"/>
              </p:ext>
            </p:extLst>
          </p:nvPr>
        </p:nvGraphicFramePr>
        <p:xfrm>
          <a:off x="917594" y="1340768"/>
          <a:ext cx="7308813" cy="4104457"/>
        </p:xfrm>
        <a:graphic>
          <a:graphicData uri="http://schemas.openxmlformats.org/drawingml/2006/table">
            <a:tbl>
              <a:tblPr firstRow="1" firstCol="1" bandRow="1">
                <a:tableStyleId>{5C22544A-7EE6-4342-B048-85BDC9FD1C3A}</a:tableStyleId>
              </a:tblPr>
              <a:tblGrid>
                <a:gridCol w="1393130">
                  <a:extLst>
                    <a:ext uri="{9D8B030D-6E8A-4147-A177-3AD203B41FA5}">
                      <a16:colId xmlns:a16="http://schemas.microsoft.com/office/drawing/2014/main" val="20000"/>
                    </a:ext>
                  </a:extLst>
                </a:gridCol>
                <a:gridCol w="1290809">
                  <a:extLst>
                    <a:ext uri="{9D8B030D-6E8A-4147-A177-3AD203B41FA5}">
                      <a16:colId xmlns:a16="http://schemas.microsoft.com/office/drawing/2014/main" val="20001"/>
                    </a:ext>
                  </a:extLst>
                </a:gridCol>
                <a:gridCol w="1290809">
                  <a:extLst>
                    <a:ext uri="{9D8B030D-6E8A-4147-A177-3AD203B41FA5}">
                      <a16:colId xmlns:a16="http://schemas.microsoft.com/office/drawing/2014/main" val="20002"/>
                    </a:ext>
                  </a:extLst>
                </a:gridCol>
                <a:gridCol w="1290809">
                  <a:extLst>
                    <a:ext uri="{9D8B030D-6E8A-4147-A177-3AD203B41FA5}">
                      <a16:colId xmlns:a16="http://schemas.microsoft.com/office/drawing/2014/main" val="20003"/>
                    </a:ext>
                  </a:extLst>
                </a:gridCol>
                <a:gridCol w="1290809">
                  <a:extLst>
                    <a:ext uri="{9D8B030D-6E8A-4147-A177-3AD203B41FA5}">
                      <a16:colId xmlns:a16="http://schemas.microsoft.com/office/drawing/2014/main" val="20004"/>
                    </a:ext>
                  </a:extLst>
                </a:gridCol>
                <a:gridCol w="752447">
                  <a:extLst>
                    <a:ext uri="{9D8B030D-6E8A-4147-A177-3AD203B41FA5}">
                      <a16:colId xmlns:a16="http://schemas.microsoft.com/office/drawing/2014/main" val="20005"/>
                    </a:ext>
                  </a:extLst>
                </a:gridCol>
              </a:tblGrid>
              <a:tr h="315779">
                <a:tc>
                  <a:txBody>
                    <a:bodyPr/>
                    <a:lstStyle/>
                    <a:p>
                      <a:pPr algn="ctr">
                        <a:spcAft>
                          <a:spcPts val="0"/>
                        </a:spcAft>
                      </a:pPr>
                      <a:r>
                        <a:rPr lang="de-DE" sz="950" dirty="0">
                          <a:effectLst/>
                        </a:rPr>
                        <a:t>Prüfungsteile</a:t>
                      </a:r>
                      <a:endParaRPr lang="de-DE" sz="1200" dirty="0">
                        <a:effectLst/>
                        <a:latin typeface="Times New Roman"/>
                        <a:ea typeface="Times New Roman"/>
                      </a:endParaRPr>
                    </a:p>
                  </a:txBody>
                  <a:tcPr marL="68580" marR="68580" marT="0" marB="0" anchor="ctr"/>
                </a:tc>
                <a:tc gridSpan="4">
                  <a:txBody>
                    <a:bodyPr/>
                    <a:lstStyle/>
                    <a:p>
                      <a:pPr algn="ctr">
                        <a:spcAft>
                          <a:spcPts val="0"/>
                        </a:spcAft>
                      </a:pPr>
                      <a:r>
                        <a:rPr lang="de-DE" sz="950">
                          <a:effectLst/>
                        </a:rPr>
                        <a:t>Einzelleistungen</a:t>
                      </a:r>
                      <a:endParaRPr lang="de-DE" sz="1200">
                        <a:effectLst/>
                        <a:latin typeface="Times New Roman"/>
                        <a:ea typeface="Times New Roman"/>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ctr">
                        <a:spcAft>
                          <a:spcPts val="0"/>
                        </a:spcAft>
                      </a:pPr>
                      <a:r>
                        <a:rPr lang="de-DE" sz="950" dirty="0">
                          <a:effectLst/>
                        </a:rPr>
                        <a:t>Noten-anteil</a:t>
                      </a:r>
                      <a:endParaRPr lang="de-DE"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1105226">
                <a:tc>
                  <a:txBody>
                    <a:bodyPr/>
                    <a:lstStyle/>
                    <a:p>
                      <a:pPr algn="ctr">
                        <a:spcAft>
                          <a:spcPts val="0"/>
                        </a:spcAft>
                      </a:pPr>
                      <a:r>
                        <a:rPr lang="de-DE" sz="950" dirty="0">
                          <a:effectLst/>
                        </a:rPr>
                        <a:t>Einführungsmodul</a:t>
                      </a:r>
                      <a:endParaRPr lang="de-DE" sz="1200" dirty="0">
                        <a:effectLst/>
                      </a:endParaRPr>
                    </a:p>
                    <a:p>
                      <a:pPr algn="ctr">
                        <a:spcAft>
                          <a:spcPts val="0"/>
                        </a:spcAft>
                      </a:pPr>
                      <a:r>
                        <a:rPr lang="de-DE" sz="950" dirty="0">
                          <a:effectLst/>
                        </a:rPr>
                        <a:t>POL-BA-10a</a:t>
                      </a:r>
                      <a:endParaRPr lang="de-DE" sz="1200" dirty="0">
                        <a:effectLst/>
                      </a:endParaRPr>
                    </a:p>
                    <a:p>
                      <a:pPr algn="ctr">
                        <a:spcAft>
                          <a:spcPts val="0"/>
                        </a:spcAft>
                      </a:pPr>
                      <a:r>
                        <a:rPr lang="de-DE" sz="950" dirty="0">
                          <a:effectLst/>
                        </a:rPr>
                        <a:t>12 LP</a:t>
                      </a:r>
                      <a:endParaRPr lang="de-DE" sz="1200" dirty="0">
                        <a:effectLst/>
                        <a:latin typeface="Times New Roman"/>
                        <a:ea typeface="Times New Roman"/>
                      </a:endParaRPr>
                    </a:p>
                  </a:txBody>
                  <a:tcPr marL="68580" marR="68580" marT="0" marB="0" anchor="ctr"/>
                </a:tc>
                <a:tc gridSpan="4">
                  <a:txBody>
                    <a:bodyPr/>
                    <a:lstStyle/>
                    <a:p>
                      <a:pPr algn="ctr">
                        <a:spcAft>
                          <a:spcPts val="0"/>
                        </a:spcAft>
                      </a:pPr>
                      <a:r>
                        <a:rPr lang="de-DE" sz="950" b="1" dirty="0">
                          <a:effectLst/>
                        </a:rPr>
                        <a:t>Einführung in die Politikwissenschaft und die Techniken des wissenschaftlichen Arbeitens</a:t>
                      </a:r>
                      <a:endParaRPr lang="de-DE" sz="1200" b="1" dirty="0">
                        <a:effectLst/>
                      </a:endParaRPr>
                    </a:p>
                    <a:p>
                      <a:pPr algn="ctr">
                        <a:spcAft>
                          <a:spcPts val="0"/>
                        </a:spcAft>
                      </a:pPr>
                      <a:r>
                        <a:rPr lang="de-DE" sz="950" dirty="0" err="1">
                          <a:effectLst/>
                        </a:rPr>
                        <a:t>Propädeutikum</a:t>
                      </a:r>
                      <a:r>
                        <a:rPr lang="de-DE" sz="950" dirty="0">
                          <a:effectLst/>
                        </a:rPr>
                        <a:t> 2 LP</a:t>
                      </a:r>
                      <a:endParaRPr lang="de-DE" sz="1200" dirty="0">
                        <a:effectLst/>
                      </a:endParaRPr>
                    </a:p>
                    <a:p>
                      <a:pPr algn="ctr">
                        <a:spcAft>
                          <a:spcPts val="0"/>
                        </a:spcAft>
                      </a:pPr>
                      <a:endParaRPr lang="de-DE" sz="950" b="1" dirty="0">
                        <a:effectLst/>
                      </a:endParaRPr>
                    </a:p>
                    <a:p>
                      <a:pPr algn="ctr">
                        <a:spcAft>
                          <a:spcPts val="0"/>
                        </a:spcAft>
                      </a:pPr>
                      <a:r>
                        <a:rPr lang="de-DE" sz="950" b="1" dirty="0">
                          <a:effectLst/>
                        </a:rPr>
                        <a:t>Methoden der </a:t>
                      </a:r>
                      <a:endParaRPr lang="de-DE" sz="1200" b="1" dirty="0">
                        <a:effectLst/>
                      </a:endParaRPr>
                    </a:p>
                    <a:p>
                      <a:pPr algn="ctr">
                        <a:spcAft>
                          <a:spcPts val="0"/>
                        </a:spcAft>
                      </a:pPr>
                      <a:r>
                        <a:rPr lang="de-DE" sz="950" b="1" dirty="0">
                          <a:effectLst/>
                        </a:rPr>
                        <a:t>Politikwissenschaft</a:t>
                      </a:r>
                      <a:endParaRPr lang="de-DE" sz="1200" b="1" dirty="0">
                        <a:effectLst/>
                      </a:endParaRPr>
                    </a:p>
                    <a:p>
                      <a:pPr algn="ctr">
                        <a:spcAft>
                          <a:spcPts val="0"/>
                        </a:spcAft>
                      </a:pPr>
                      <a:r>
                        <a:rPr lang="de-DE" sz="950" dirty="0">
                          <a:effectLst/>
                        </a:rPr>
                        <a:t>VL 4 LP + GK 6 LP</a:t>
                      </a:r>
                      <a:endParaRPr lang="de-DE" sz="1200" dirty="0">
                        <a:effectLst/>
                      </a:endParaRPr>
                    </a:p>
                    <a:p>
                      <a:pPr algn="ctr">
                        <a:spcAft>
                          <a:spcPts val="0"/>
                        </a:spcAft>
                      </a:pPr>
                      <a:r>
                        <a:rPr lang="de-DE" sz="950" dirty="0">
                          <a:effectLst/>
                        </a:rPr>
                        <a:t>Gesamt 12 LP</a:t>
                      </a:r>
                      <a:endParaRPr lang="de-DE" sz="1200" dirty="0">
                        <a:effectLst/>
                        <a:latin typeface="Times New Roman"/>
                        <a:ea typeface="Times New Roman"/>
                      </a:endParaRPr>
                    </a:p>
                  </a:txBody>
                  <a:tcPr marL="68580" marR="68580" marT="0" marB="0"/>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ctr">
                        <a:spcAft>
                          <a:spcPts val="0"/>
                        </a:spcAft>
                      </a:pPr>
                      <a:r>
                        <a:rPr lang="de-DE" sz="950">
                          <a:effectLst/>
                        </a:rPr>
                        <a:t>15 %</a:t>
                      </a:r>
                      <a:endParaRPr lang="de-DE" sz="120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1262448">
                <a:tc>
                  <a:txBody>
                    <a:bodyPr/>
                    <a:lstStyle/>
                    <a:p>
                      <a:pPr algn="ctr">
                        <a:spcAft>
                          <a:spcPts val="0"/>
                        </a:spcAft>
                      </a:pPr>
                      <a:r>
                        <a:rPr lang="en-US" sz="950" dirty="0" err="1">
                          <a:effectLst/>
                        </a:rPr>
                        <a:t>Basismodule</a:t>
                      </a:r>
                      <a:r>
                        <a:rPr lang="en-US" sz="950" dirty="0">
                          <a:effectLst/>
                        </a:rPr>
                        <a:t> </a:t>
                      </a:r>
                    </a:p>
                    <a:p>
                      <a:pPr algn="ctr">
                        <a:spcAft>
                          <a:spcPts val="0"/>
                        </a:spcAft>
                      </a:pPr>
                      <a:r>
                        <a:rPr lang="en-US" sz="950" dirty="0">
                          <a:effectLst/>
                        </a:rPr>
                        <a:t>POL-BA-11 </a:t>
                      </a:r>
                      <a:r>
                        <a:rPr lang="en-US" sz="950" dirty="0" err="1">
                          <a:effectLst/>
                        </a:rPr>
                        <a:t>bis</a:t>
                      </a:r>
                      <a:r>
                        <a:rPr lang="en-US" sz="950" dirty="0">
                          <a:effectLst/>
                        </a:rPr>
                        <a:t> POL-BA-14</a:t>
                      </a:r>
                      <a:endParaRPr lang="de-DE" sz="1200" dirty="0">
                        <a:effectLst/>
                      </a:endParaRPr>
                    </a:p>
                    <a:p>
                      <a:pPr algn="ctr">
                        <a:spcAft>
                          <a:spcPts val="0"/>
                        </a:spcAft>
                      </a:pPr>
                      <a:r>
                        <a:rPr lang="en-US" sz="950" dirty="0">
                          <a:effectLst/>
                        </a:rPr>
                        <a:t>40 LP</a:t>
                      </a:r>
                      <a:endParaRPr lang="de-DE" sz="1200" dirty="0">
                        <a:effectLst/>
                        <a:latin typeface="Times New Roman"/>
                        <a:ea typeface="Times New Roman"/>
                      </a:endParaRPr>
                    </a:p>
                  </a:txBody>
                  <a:tcPr marL="68580" marR="68580" marT="0" marB="0" anchor="ctr"/>
                </a:tc>
                <a:tc>
                  <a:txBody>
                    <a:bodyPr/>
                    <a:lstStyle/>
                    <a:p>
                      <a:pPr algn="ctr">
                        <a:spcAft>
                          <a:spcPts val="0"/>
                        </a:spcAft>
                      </a:pPr>
                      <a:r>
                        <a:rPr lang="de-DE" sz="950" b="1" dirty="0">
                          <a:effectLst/>
                        </a:rPr>
                        <a:t>BM Politische Philosophie</a:t>
                      </a:r>
                      <a:endParaRPr lang="de-DE" sz="1200" b="1" dirty="0">
                        <a:effectLst/>
                      </a:endParaRPr>
                    </a:p>
                    <a:p>
                      <a:pPr algn="ctr">
                        <a:spcAft>
                          <a:spcPts val="0"/>
                        </a:spcAft>
                      </a:pPr>
                      <a:r>
                        <a:rPr lang="de-DE" sz="950" dirty="0">
                          <a:effectLst/>
                        </a:rPr>
                        <a:t>POL-BA-11</a:t>
                      </a:r>
                      <a:endParaRPr lang="de-DE" sz="1200" dirty="0">
                        <a:effectLst/>
                      </a:endParaRPr>
                    </a:p>
                    <a:p>
                      <a:pPr algn="ctr">
                        <a:spcAft>
                          <a:spcPts val="0"/>
                        </a:spcAft>
                      </a:pPr>
                      <a:r>
                        <a:rPr lang="de-DE" sz="950" dirty="0">
                          <a:effectLst/>
                        </a:rPr>
                        <a:t>VL 4 LP + GK 6 LP</a:t>
                      </a:r>
                      <a:endParaRPr lang="de-DE" sz="1200" dirty="0">
                        <a:effectLst/>
                      </a:endParaRPr>
                    </a:p>
                    <a:p>
                      <a:pPr algn="ctr">
                        <a:spcAft>
                          <a:spcPts val="0"/>
                        </a:spcAft>
                      </a:pPr>
                      <a:r>
                        <a:rPr lang="de-DE" sz="950" dirty="0">
                          <a:effectLst/>
                        </a:rPr>
                        <a:t> </a:t>
                      </a:r>
                      <a:endParaRPr lang="de-DE" sz="1200" dirty="0">
                        <a:effectLst/>
                      </a:endParaRPr>
                    </a:p>
                    <a:p>
                      <a:pPr algn="ctr">
                        <a:spcAft>
                          <a:spcPts val="0"/>
                        </a:spcAft>
                      </a:pPr>
                      <a:r>
                        <a:rPr lang="de-DE" sz="950" dirty="0">
                          <a:effectLst/>
                        </a:rPr>
                        <a:t> </a:t>
                      </a:r>
                      <a:endParaRPr lang="de-DE" sz="1200" dirty="0">
                        <a:effectLst/>
                      </a:endParaRPr>
                    </a:p>
                    <a:p>
                      <a:pPr algn="ctr">
                        <a:spcAft>
                          <a:spcPts val="0"/>
                        </a:spcAft>
                      </a:pPr>
                      <a:r>
                        <a:rPr lang="de-DE" sz="950" dirty="0">
                          <a:effectLst/>
                        </a:rPr>
                        <a:t>Gesamt 10 LP</a:t>
                      </a:r>
                      <a:endParaRPr lang="de-DE" sz="1200" dirty="0">
                        <a:effectLst/>
                        <a:latin typeface="Times New Roman"/>
                        <a:ea typeface="Times New Roman"/>
                      </a:endParaRPr>
                    </a:p>
                  </a:txBody>
                  <a:tcPr marL="68580" marR="68580" marT="0" marB="0"/>
                </a:tc>
                <a:tc>
                  <a:txBody>
                    <a:bodyPr/>
                    <a:lstStyle/>
                    <a:p>
                      <a:pPr algn="ctr">
                        <a:spcAft>
                          <a:spcPts val="0"/>
                        </a:spcAft>
                      </a:pPr>
                      <a:r>
                        <a:rPr lang="de-DE" sz="950" b="1" dirty="0">
                          <a:effectLst/>
                        </a:rPr>
                        <a:t>BM westliche Regierungssysteme</a:t>
                      </a:r>
                      <a:endParaRPr lang="de-DE" sz="1200" b="1" dirty="0">
                        <a:effectLst/>
                      </a:endParaRPr>
                    </a:p>
                    <a:p>
                      <a:pPr algn="ctr">
                        <a:spcAft>
                          <a:spcPts val="0"/>
                        </a:spcAft>
                      </a:pPr>
                      <a:r>
                        <a:rPr lang="de-DE" sz="950" dirty="0">
                          <a:effectLst/>
                        </a:rPr>
                        <a:t>POL-BA-12</a:t>
                      </a:r>
                      <a:endParaRPr lang="de-DE" sz="1200" dirty="0">
                        <a:effectLst/>
                      </a:endParaRPr>
                    </a:p>
                    <a:p>
                      <a:pPr algn="ctr">
                        <a:spcAft>
                          <a:spcPts val="0"/>
                        </a:spcAft>
                      </a:pPr>
                      <a:r>
                        <a:rPr lang="de-DE" sz="950" dirty="0">
                          <a:effectLst/>
                        </a:rPr>
                        <a:t>VL 4 LP + GK 6 LP</a:t>
                      </a:r>
                      <a:endParaRPr lang="de-DE" sz="1200" dirty="0">
                        <a:effectLst/>
                      </a:endParaRPr>
                    </a:p>
                    <a:p>
                      <a:pPr algn="ctr">
                        <a:spcAft>
                          <a:spcPts val="0"/>
                        </a:spcAft>
                      </a:pPr>
                      <a:r>
                        <a:rPr lang="de-DE" sz="950" dirty="0">
                          <a:effectLst/>
                        </a:rPr>
                        <a:t> </a:t>
                      </a:r>
                      <a:endParaRPr lang="de-DE" sz="1200" dirty="0">
                        <a:effectLst/>
                      </a:endParaRPr>
                    </a:p>
                    <a:p>
                      <a:pPr algn="ctr">
                        <a:spcAft>
                          <a:spcPts val="0"/>
                        </a:spcAft>
                      </a:pPr>
                      <a:endParaRPr lang="de-DE" sz="950" dirty="0">
                        <a:effectLst/>
                      </a:endParaRPr>
                    </a:p>
                    <a:p>
                      <a:pPr algn="ctr">
                        <a:spcAft>
                          <a:spcPts val="0"/>
                        </a:spcAft>
                      </a:pPr>
                      <a:r>
                        <a:rPr lang="de-DE" sz="950" dirty="0">
                          <a:effectLst/>
                        </a:rPr>
                        <a:t>Gesamt 10 LP</a:t>
                      </a:r>
                      <a:endParaRPr lang="de-DE" sz="1200" dirty="0">
                        <a:effectLst/>
                        <a:latin typeface="Times New Roman"/>
                        <a:ea typeface="Times New Roman"/>
                      </a:endParaRPr>
                    </a:p>
                  </a:txBody>
                  <a:tcPr marL="68580" marR="68580" marT="0" marB="0"/>
                </a:tc>
                <a:tc>
                  <a:txBody>
                    <a:bodyPr/>
                    <a:lstStyle/>
                    <a:p>
                      <a:pPr algn="ctr">
                        <a:spcAft>
                          <a:spcPts val="0"/>
                        </a:spcAft>
                      </a:pPr>
                      <a:r>
                        <a:rPr lang="de-DE" sz="950" b="1" dirty="0">
                          <a:effectLst/>
                        </a:rPr>
                        <a:t>BM mittel- und osteuropäische Regierungssysteme</a:t>
                      </a:r>
                      <a:endParaRPr lang="de-DE" sz="1200" b="1" dirty="0">
                        <a:effectLst/>
                      </a:endParaRPr>
                    </a:p>
                    <a:p>
                      <a:pPr algn="ctr">
                        <a:spcAft>
                          <a:spcPts val="0"/>
                        </a:spcAft>
                      </a:pPr>
                      <a:r>
                        <a:rPr lang="de-DE" sz="950" dirty="0">
                          <a:effectLst/>
                        </a:rPr>
                        <a:t>POL-BA-13</a:t>
                      </a:r>
                      <a:endParaRPr lang="de-DE" sz="1200" dirty="0">
                        <a:effectLst/>
                      </a:endParaRPr>
                    </a:p>
                    <a:p>
                      <a:pPr algn="ctr">
                        <a:spcAft>
                          <a:spcPts val="0"/>
                        </a:spcAft>
                      </a:pPr>
                      <a:r>
                        <a:rPr lang="de-DE" sz="950" dirty="0">
                          <a:effectLst/>
                        </a:rPr>
                        <a:t>VL 4 LP + GK 6 LP</a:t>
                      </a:r>
                      <a:endParaRPr lang="de-DE" sz="1200" dirty="0">
                        <a:effectLst/>
                      </a:endParaRPr>
                    </a:p>
                    <a:p>
                      <a:pPr algn="ctr">
                        <a:spcAft>
                          <a:spcPts val="0"/>
                        </a:spcAft>
                      </a:pPr>
                      <a:endParaRPr lang="de-DE" sz="950" dirty="0">
                        <a:effectLst/>
                      </a:endParaRPr>
                    </a:p>
                    <a:p>
                      <a:pPr algn="ctr">
                        <a:spcAft>
                          <a:spcPts val="0"/>
                        </a:spcAft>
                      </a:pPr>
                      <a:r>
                        <a:rPr lang="de-DE" sz="950" dirty="0">
                          <a:effectLst/>
                        </a:rPr>
                        <a:t>Gesamt 10 LP</a:t>
                      </a:r>
                      <a:endParaRPr lang="de-DE" sz="1200" dirty="0">
                        <a:effectLst/>
                        <a:latin typeface="Times New Roman"/>
                        <a:ea typeface="Times New Roman"/>
                      </a:endParaRPr>
                    </a:p>
                  </a:txBody>
                  <a:tcPr marL="68580" marR="68580" marT="0" marB="0"/>
                </a:tc>
                <a:tc>
                  <a:txBody>
                    <a:bodyPr/>
                    <a:lstStyle/>
                    <a:p>
                      <a:pPr algn="ctr">
                        <a:spcAft>
                          <a:spcPts val="0"/>
                        </a:spcAft>
                      </a:pPr>
                      <a:r>
                        <a:rPr lang="de-DE" sz="950" b="1" dirty="0">
                          <a:effectLst/>
                        </a:rPr>
                        <a:t>BM Internationale Politik </a:t>
                      </a:r>
                    </a:p>
                    <a:p>
                      <a:pPr algn="ctr">
                        <a:spcAft>
                          <a:spcPts val="0"/>
                        </a:spcAft>
                      </a:pPr>
                      <a:r>
                        <a:rPr lang="de-DE" sz="950" dirty="0">
                          <a:effectLst/>
                        </a:rPr>
                        <a:t>POL-BA-14</a:t>
                      </a:r>
                      <a:endParaRPr lang="de-DE" sz="1200" dirty="0">
                        <a:effectLst/>
                      </a:endParaRPr>
                    </a:p>
                    <a:p>
                      <a:pPr algn="ctr">
                        <a:spcAft>
                          <a:spcPts val="0"/>
                        </a:spcAft>
                      </a:pPr>
                      <a:r>
                        <a:rPr lang="de-DE" sz="950" dirty="0">
                          <a:effectLst/>
                        </a:rPr>
                        <a:t>VL 4 LP + GK 6 LP</a:t>
                      </a:r>
                      <a:endParaRPr lang="de-DE" sz="1200" dirty="0">
                        <a:effectLst/>
                      </a:endParaRPr>
                    </a:p>
                    <a:p>
                      <a:pPr algn="ctr">
                        <a:spcAft>
                          <a:spcPts val="0"/>
                        </a:spcAft>
                      </a:pPr>
                      <a:r>
                        <a:rPr lang="de-DE" sz="950" dirty="0">
                          <a:effectLst/>
                        </a:rPr>
                        <a:t> </a:t>
                      </a:r>
                      <a:endParaRPr lang="de-DE" sz="1200" dirty="0">
                        <a:effectLst/>
                      </a:endParaRPr>
                    </a:p>
                    <a:p>
                      <a:pPr algn="ctr">
                        <a:spcAft>
                          <a:spcPts val="0"/>
                        </a:spcAft>
                      </a:pPr>
                      <a:r>
                        <a:rPr lang="de-DE" sz="950" dirty="0">
                          <a:effectLst/>
                        </a:rPr>
                        <a:t> </a:t>
                      </a:r>
                      <a:endParaRPr lang="de-DE" sz="1200" dirty="0">
                        <a:effectLst/>
                      </a:endParaRPr>
                    </a:p>
                    <a:p>
                      <a:pPr algn="ctr">
                        <a:spcAft>
                          <a:spcPts val="0"/>
                        </a:spcAft>
                      </a:pPr>
                      <a:r>
                        <a:rPr lang="de-DE" sz="950" dirty="0">
                          <a:effectLst/>
                        </a:rPr>
                        <a:t>Gesamt 10 LP</a:t>
                      </a:r>
                      <a:endParaRPr lang="de-DE" sz="1200" dirty="0">
                        <a:effectLst/>
                        <a:latin typeface="Times New Roman"/>
                        <a:ea typeface="Times New Roman"/>
                      </a:endParaRPr>
                    </a:p>
                  </a:txBody>
                  <a:tcPr marL="68580" marR="68580" marT="0" marB="0"/>
                </a:tc>
                <a:tc>
                  <a:txBody>
                    <a:bodyPr/>
                    <a:lstStyle/>
                    <a:p>
                      <a:pPr algn="ctr">
                        <a:spcAft>
                          <a:spcPts val="0"/>
                        </a:spcAft>
                      </a:pPr>
                      <a:r>
                        <a:rPr lang="de-DE" sz="950">
                          <a:effectLst/>
                        </a:rPr>
                        <a:t>40%</a:t>
                      </a:r>
                      <a:endParaRPr lang="de-DE" sz="1200">
                        <a:effectLst/>
                        <a:latin typeface="Times New Roman"/>
                        <a:ea typeface="Times New Roman"/>
                      </a:endParaRPr>
                    </a:p>
                  </a:txBody>
                  <a:tcPr marL="68580" marR="68580" marT="0" marB="0" anchor="ctr"/>
                </a:tc>
                <a:extLst>
                  <a:ext uri="{0D108BD9-81ED-4DB2-BD59-A6C34878D82A}">
                    <a16:rowId xmlns:a16="http://schemas.microsoft.com/office/drawing/2014/main" val="10002"/>
                  </a:ext>
                </a:extLst>
              </a:tr>
              <a:tr h="789447">
                <a:tc>
                  <a:txBody>
                    <a:bodyPr/>
                    <a:lstStyle/>
                    <a:p>
                      <a:pPr algn="ctr">
                        <a:spcAft>
                          <a:spcPts val="0"/>
                        </a:spcAft>
                      </a:pPr>
                      <a:r>
                        <a:rPr lang="en-US" sz="950" dirty="0" err="1">
                          <a:effectLst/>
                        </a:rPr>
                        <a:t>Aufbaumodule</a:t>
                      </a:r>
                      <a:r>
                        <a:rPr lang="en-US" sz="950" dirty="0">
                          <a:effectLst/>
                        </a:rPr>
                        <a:t> </a:t>
                      </a:r>
                    </a:p>
                    <a:p>
                      <a:pPr algn="ctr">
                        <a:spcAft>
                          <a:spcPts val="0"/>
                        </a:spcAft>
                      </a:pPr>
                      <a:r>
                        <a:rPr lang="en-US" sz="950" dirty="0">
                          <a:effectLst/>
                        </a:rPr>
                        <a:t>POL-BA-21 </a:t>
                      </a:r>
                      <a:r>
                        <a:rPr lang="en-US" sz="950" dirty="0" err="1">
                          <a:effectLst/>
                        </a:rPr>
                        <a:t>bis</a:t>
                      </a:r>
                      <a:r>
                        <a:rPr lang="en-US" sz="950" dirty="0">
                          <a:effectLst/>
                        </a:rPr>
                        <a:t> POL-BA-26</a:t>
                      </a:r>
                      <a:endParaRPr lang="de-DE" sz="1200" dirty="0">
                        <a:effectLst/>
                      </a:endParaRPr>
                    </a:p>
                    <a:p>
                      <a:pPr algn="ctr">
                        <a:spcAft>
                          <a:spcPts val="0"/>
                        </a:spcAft>
                      </a:pPr>
                      <a:r>
                        <a:rPr lang="en-US" sz="950" dirty="0">
                          <a:effectLst/>
                        </a:rPr>
                        <a:t>28 LP</a:t>
                      </a:r>
                      <a:endParaRPr lang="de-DE" sz="1200" dirty="0">
                        <a:effectLst/>
                        <a:latin typeface="Times New Roman"/>
                        <a:ea typeface="Times New Roman"/>
                      </a:endParaRPr>
                    </a:p>
                  </a:txBody>
                  <a:tcPr marL="68580" marR="68580" marT="0" marB="0" anchor="ctr"/>
                </a:tc>
                <a:tc gridSpan="2">
                  <a:txBody>
                    <a:bodyPr/>
                    <a:lstStyle/>
                    <a:p>
                      <a:pPr algn="ctr">
                        <a:spcAft>
                          <a:spcPts val="0"/>
                        </a:spcAft>
                      </a:pPr>
                      <a:r>
                        <a:rPr lang="de-DE" sz="950" b="1" dirty="0">
                          <a:effectLst/>
                        </a:rPr>
                        <a:t>Aufbaumodu</a:t>
                      </a:r>
                      <a:r>
                        <a:rPr lang="de-DE" sz="950" dirty="0">
                          <a:effectLst/>
                        </a:rPr>
                        <a:t>l aus einem der </a:t>
                      </a:r>
                      <a:endParaRPr lang="de-DE" sz="1200" dirty="0">
                        <a:effectLst/>
                      </a:endParaRPr>
                    </a:p>
                    <a:p>
                      <a:pPr algn="ctr">
                        <a:spcAft>
                          <a:spcPts val="0"/>
                        </a:spcAft>
                      </a:pPr>
                      <a:r>
                        <a:rPr lang="de-DE" sz="950" dirty="0">
                          <a:effectLst/>
                        </a:rPr>
                        <a:t>5 Teildisziplinen (POL-BA-21a, 22a, 23a, 24a, 25a)</a:t>
                      </a:r>
                      <a:endParaRPr lang="de-DE" sz="1200" dirty="0">
                        <a:effectLst/>
                      </a:endParaRPr>
                    </a:p>
                    <a:p>
                      <a:pPr algn="ctr">
                        <a:spcAft>
                          <a:spcPts val="0"/>
                        </a:spcAft>
                      </a:pPr>
                      <a:r>
                        <a:rPr lang="de-DE" sz="950" dirty="0">
                          <a:effectLst/>
                        </a:rPr>
                        <a:t>VL 4 LP + 1 HS 10 LP</a:t>
                      </a:r>
                      <a:endParaRPr lang="de-DE" sz="1200" dirty="0">
                        <a:effectLst/>
                      </a:endParaRPr>
                    </a:p>
                    <a:p>
                      <a:pPr algn="ctr">
                        <a:spcAft>
                          <a:spcPts val="0"/>
                        </a:spcAft>
                      </a:pPr>
                      <a:r>
                        <a:rPr lang="de-DE" sz="950" dirty="0">
                          <a:effectLst/>
                        </a:rPr>
                        <a:t>Gesamt 14 LP</a:t>
                      </a:r>
                      <a:endParaRPr lang="de-DE" sz="1200" dirty="0">
                        <a:effectLst/>
                        <a:latin typeface="Times New Roman"/>
                        <a:ea typeface="Times New Roman"/>
                      </a:endParaRPr>
                    </a:p>
                  </a:txBody>
                  <a:tcPr marL="68580" marR="68580" marT="0" marB="0"/>
                </a:tc>
                <a:tc hMerge="1">
                  <a:txBody>
                    <a:bodyPr/>
                    <a:lstStyle/>
                    <a:p>
                      <a:endParaRPr lang="de-DE"/>
                    </a:p>
                  </a:txBody>
                  <a:tcPr/>
                </a:tc>
                <a:tc gridSpan="2">
                  <a:txBody>
                    <a:bodyPr/>
                    <a:lstStyle/>
                    <a:p>
                      <a:pPr algn="ctr">
                        <a:spcAft>
                          <a:spcPts val="0"/>
                        </a:spcAft>
                      </a:pPr>
                      <a:r>
                        <a:rPr lang="de-DE" sz="950" b="1" dirty="0">
                          <a:effectLst/>
                        </a:rPr>
                        <a:t>Ergänzungsmodul </a:t>
                      </a:r>
                      <a:r>
                        <a:rPr lang="de-DE" sz="950" dirty="0">
                          <a:effectLst/>
                        </a:rPr>
                        <a:t>kombiniert aus den übrigen 4 Teildisziplinen POL-BA-26</a:t>
                      </a:r>
                      <a:endParaRPr lang="de-DE" sz="1200" dirty="0">
                        <a:effectLst/>
                      </a:endParaRPr>
                    </a:p>
                    <a:p>
                      <a:pPr algn="ctr">
                        <a:spcAft>
                          <a:spcPts val="0"/>
                        </a:spcAft>
                      </a:pPr>
                      <a:r>
                        <a:rPr lang="de-DE" sz="950" dirty="0">
                          <a:effectLst/>
                        </a:rPr>
                        <a:t>VL 4 LP + 2 ÜB 10 LP</a:t>
                      </a:r>
                      <a:endParaRPr lang="de-DE" sz="1200" dirty="0">
                        <a:effectLst/>
                      </a:endParaRPr>
                    </a:p>
                    <a:p>
                      <a:pPr algn="ctr">
                        <a:spcAft>
                          <a:spcPts val="0"/>
                        </a:spcAft>
                      </a:pPr>
                      <a:r>
                        <a:rPr lang="de-DE" sz="950" dirty="0">
                          <a:effectLst/>
                        </a:rPr>
                        <a:t>Gesamt 14 LP</a:t>
                      </a:r>
                      <a:endParaRPr lang="de-DE" sz="1200" dirty="0">
                        <a:effectLst/>
                        <a:latin typeface="Times New Roman"/>
                        <a:ea typeface="Times New Roman"/>
                      </a:endParaRPr>
                    </a:p>
                  </a:txBody>
                  <a:tcPr marL="68580" marR="68580" marT="0" marB="0"/>
                </a:tc>
                <a:tc hMerge="1">
                  <a:txBody>
                    <a:bodyPr/>
                    <a:lstStyle/>
                    <a:p>
                      <a:endParaRPr lang="de-DE"/>
                    </a:p>
                  </a:txBody>
                  <a:tcPr/>
                </a:tc>
                <a:tc>
                  <a:txBody>
                    <a:bodyPr/>
                    <a:lstStyle/>
                    <a:p>
                      <a:pPr algn="ctr">
                        <a:spcAft>
                          <a:spcPts val="0"/>
                        </a:spcAft>
                      </a:pPr>
                      <a:r>
                        <a:rPr lang="en-US" sz="950">
                          <a:effectLst/>
                        </a:rPr>
                        <a:t>45 %</a:t>
                      </a:r>
                      <a:endParaRPr lang="de-DE" sz="1200">
                        <a:effectLst/>
                        <a:latin typeface="Times New Roman"/>
                        <a:ea typeface="Times New Roman"/>
                      </a:endParaRPr>
                    </a:p>
                  </a:txBody>
                  <a:tcPr marL="68580" marR="68580" marT="0" marB="0" anchor="ctr"/>
                </a:tc>
                <a:extLst>
                  <a:ext uri="{0D108BD9-81ED-4DB2-BD59-A6C34878D82A}">
                    <a16:rowId xmlns:a16="http://schemas.microsoft.com/office/drawing/2014/main" val="10003"/>
                  </a:ext>
                </a:extLst>
              </a:tr>
              <a:tr h="473668">
                <a:tc>
                  <a:txBody>
                    <a:bodyPr/>
                    <a:lstStyle/>
                    <a:p>
                      <a:pPr algn="ctr">
                        <a:spcAft>
                          <a:spcPts val="0"/>
                        </a:spcAft>
                      </a:pPr>
                      <a:r>
                        <a:rPr lang="en-US" sz="950">
                          <a:effectLst/>
                        </a:rPr>
                        <a:t>Praxismodul</a:t>
                      </a:r>
                      <a:endParaRPr lang="de-DE" sz="1200">
                        <a:effectLst/>
                      </a:endParaRPr>
                    </a:p>
                    <a:p>
                      <a:pPr algn="ctr">
                        <a:spcAft>
                          <a:spcPts val="0"/>
                        </a:spcAft>
                      </a:pPr>
                      <a:r>
                        <a:rPr lang="en-US" sz="950">
                          <a:effectLst/>
                        </a:rPr>
                        <a:t>POL-BA-27</a:t>
                      </a:r>
                      <a:endParaRPr lang="de-DE" sz="1200">
                        <a:effectLst/>
                      </a:endParaRPr>
                    </a:p>
                    <a:p>
                      <a:pPr algn="ctr">
                        <a:spcAft>
                          <a:spcPts val="0"/>
                        </a:spcAft>
                      </a:pPr>
                      <a:r>
                        <a:rPr lang="en-US" sz="950">
                          <a:effectLst/>
                        </a:rPr>
                        <a:t>10 LP</a:t>
                      </a:r>
                      <a:endParaRPr lang="de-DE" sz="1200">
                        <a:effectLst/>
                        <a:latin typeface="Times New Roman"/>
                        <a:ea typeface="Times New Roman"/>
                      </a:endParaRPr>
                    </a:p>
                  </a:txBody>
                  <a:tcPr marL="68580" marR="68580" marT="0" marB="0" anchor="ctr"/>
                </a:tc>
                <a:tc gridSpan="2">
                  <a:txBody>
                    <a:bodyPr/>
                    <a:lstStyle/>
                    <a:p>
                      <a:pPr algn="ctr">
                        <a:spcAft>
                          <a:spcPts val="0"/>
                        </a:spcAft>
                      </a:pPr>
                      <a:r>
                        <a:rPr lang="en-US" sz="950" b="1" dirty="0" err="1">
                          <a:effectLst/>
                        </a:rPr>
                        <a:t>Praktikum</a:t>
                      </a:r>
                      <a:endParaRPr lang="de-DE" sz="1200" b="1" dirty="0">
                        <a:effectLst/>
                      </a:endParaRPr>
                    </a:p>
                    <a:p>
                      <a:pPr algn="ctr">
                        <a:spcAft>
                          <a:spcPts val="0"/>
                        </a:spcAft>
                      </a:pPr>
                      <a:r>
                        <a:rPr lang="en-US" sz="950" dirty="0">
                          <a:effectLst/>
                        </a:rPr>
                        <a:t>5 LP</a:t>
                      </a:r>
                      <a:endParaRPr lang="de-DE" sz="1200" dirty="0">
                        <a:effectLst/>
                        <a:latin typeface="Times New Roman"/>
                        <a:ea typeface="Times New Roman"/>
                      </a:endParaRPr>
                    </a:p>
                  </a:txBody>
                  <a:tcPr marL="68580" marR="68580" marT="0" marB="0"/>
                </a:tc>
                <a:tc hMerge="1">
                  <a:txBody>
                    <a:bodyPr/>
                    <a:lstStyle/>
                    <a:p>
                      <a:endParaRPr lang="de-DE"/>
                    </a:p>
                  </a:txBody>
                  <a:tcPr/>
                </a:tc>
                <a:tc gridSpan="2">
                  <a:txBody>
                    <a:bodyPr/>
                    <a:lstStyle/>
                    <a:p>
                      <a:pPr algn="ctr">
                        <a:spcAft>
                          <a:spcPts val="0"/>
                        </a:spcAft>
                      </a:pPr>
                      <a:r>
                        <a:rPr lang="de-DE" sz="950" b="1" dirty="0">
                          <a:effectLst/>
                        </a:rPr>
                        <a:t>Weitere Veranstaltungen </a:t>
                      </a:r>
                      <a:r>
                        <a:rPr lang="de-DE" sz="950" dirty="0">
                          <a:effectLst/>
                        </a:rPr>
                        <a:t>aus dem praxisrelevantem Lehrangebot</a:t>
                      </a:r>
                      <a:endParaRPr lang="de-DE" sz="1200" dirty="0">
                        <a:effectLst/>
                      </a:endParaRPr>
                    </a:p>
                    <a:p>
                      <a:pPr algn="ctr">
                        <a:spcAft>
                          <a:spcPts val="0"/>
                        </a:spcAft>
                      </a:pPr>
                      <a:r>
                        <a:rPr lang="de-DE" sz="950" dirty="0">
                          <a:effectLst/>
                        </a:rPr>
                        <a:t>5 LP</a:t>
                      </a:r>
                      <a:endParaRPr lang="de-DE" sz="1200" dirty="0">
                        <a:effectLst/>
                        <a:latin typeface="Times New Roman"/>
                        <a:ea typeface="Times New Roman"/>
                      </a:endParaRPr>
                    </a:p>
                  </a:txBody>
                  <a:tcPr marL="68580" marR="68580" marT="0" marB="0"/>
                </a:tc>
                <a:tc hMerge="1">
                  <a:txBody>
                    <a:bodyPr/>
                    <a:lstStyle/>
                    <a:p>
                      <a:endParaRPr lang="de-DE"/>
                    </a:p>
                  </a:txBody>
                  <a:tcPr/>
                </a:tc>
                <a:tc>
                  <a:txBody>
                    <a:bodyPr/>
                    <a:lstStyle/>
                    <a:p>
                      <a:pPr algn="ctr">
                        <a:spcAft>
                          <a:spcPts val="0"/>
                        </a:spcAft>
                      </a:pPr>
                      <a:r>
                        <a:rPr lang="de-DE" sz="950">
                          <a:effectLst/>
                        </a:rPr>
                        <a:t> </a:t>
                      </a:r>
                      <a:endParaRPr lang="de-DE" sz="1200">
                        <a:effectLst/>
                        <a:latin typeface="Times New Roman"/>
                        <a:ea typeface="Times New Roman"/>
                      </a:endParaRPr>
                    </a:p>
                  </a:txBody>
                  <a:tcPr marL="68580" marR="68580" marT="0" marB="0" anchor="ctr"/>
                </a:tc>
                <a:extLst>
                  <a:ext uri="{0D108BD9-81ED-4DB2-BD59-A6C34878D82A}">
                    <a16:rowId xmlns:a16="http://schemas.microsoft.com/office/drawing/2014/main" val="10004"/>
                  </a:ext>
                </a:extLst>
              </a:tr>
              <a:tr h="157889">
                <a:tc>
                  <a:txBody>
                    <a:bodyPr/>
                    <a:lstStyle/>
                    <a:p>
                      <a:pPr algn="ctr">
                        <a:spcAft>
                          <a:spcPts val="0"/>
                        </a:spcAft>
                      </a:pPr>
                      <a:r>
                        <a:rPr lang="de-DE" sz="950">
                          <a:effectLst/>
                        </a:rPr>
                        <a:t> </a:t>
                      </a:r>
                      <a:endParaRPr lang="de-DE" sz="1200">
                        <a:effectLst/>
                        <a:latin typeface="Times New Roman"/>
                        <a:ea typeface="Times New Roman"/>
                      </a:endParaRPr>
                    </a:p>
                  </a:txBody>
                  <a:tcPr marL="68580" marR="68580" marT="0" marB="0"/>
                </a:tc>
                <a:tc gridSpan="4">
                  <a:txBody>
                    <a:bodyPr/>
                    <a:lstStyle/>
                    <a:p>
                      <a:pPr algn="ctr">
                        <a:spcAft>
                          <a:spcPts val="0"/>
                        </a:spcAft>
                      </a:pPr>
                      <a:r>
                        <a:rPr lang="de-DE" sz="950" dirty="0">
                          <a:effectLst/>
                        </a:rPr>
                        <a:t>Gesamt Politikwissenschaft 90 LP (+ 10 LP BA-Arbeit) =100 LP)</a:t>
                      </a:r>
                      <a:endParaRPr lang="de-DE" sz="1200" dirty="0">
                        <a:effectLst/>
                        <a:latin typeface="Times New Roman"/>
                        <a:ea typeface="Times New Roman"/>
                      </a:endParaRPr>
                    </a:p>
                  </a:txBody>
                  <a:tcPr marL="68580" marR="68580" marT="0" marB="0"/>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ctr">
                        <a:spcAft>
                          <a:spcPts val="0"/>
                        </a:spcAft>
                      </a:pPr>
                      <a:r>
                        <a:rPr lang="en-US" sz="950" dirty="0">
                          <a:effectLst/>
                        </a:rPr>
                        <a:t>100 %</a:t>
                      </a:r>
                      <a:endParaRPr lang="de-DE" sz="1200" dirty="0">
                        <a:effectLst/>
                        <a:latin typeface="Times New Roman"/>
                        <a:ea typeface="Times New Roman"/>
                      </a:endParaRPr>
                    </a:p>
                  </a:txBody>
                  <a:tcPr marL="68580" marR="68580" marT="0" marB="0" anchor="ctr"/>
                </a:tc>
                <a:extLst>
                  <a:ext uri="{0D108BD9-81ED-4DB2-BD59-A6C34878D82A}">
                    <a16:rowId xmlns:a16="http://schemas.microsoft.com/office/drawing/2014/main" val="10005"/>
                  </a:ext>
                </a:extLst>
              </a:tr>
            </a:tbl>
          </a:graphicData>
        </a:graphic>
      </p:graphicFrame>
      <p:sp>
        <p:nvSpPr>
          <p:cNvPr id="8" name="Datumsplatzhalter 7"/>
          <p:cNvSpPr>
            <a:spLocks noGrp="1"/>
          </p:cNvSpPr>
          <p:nvPr>
            <p:ph type="dt" sz="half" idx="11"/>
          </p:nvPr>
        </p:nvSpPr>
        <p:spPr/>
        <p:txBody>
          <a:bodyPr/>
          <a:lstStyle/>
          <a:p>
            <a:pPr>
              <a:defRPr/>
            </a:pPr>
            <a:r>
              <a:rPr lang="de-DE" dirty="0"/>
              <a:t>Prof. Dr. Alexander </a:t>
            </a:r>
            <a:r>
              <a:rPr lang="de-DE" dirty="0" err="1"/>
              <a:t>Straßner</a:t>
            </a:r>
            <a:r>
              <a:rPr lang="de-DE" dirty="0"/>
              <a:t>, Institut für Politikwissenschaft</a:t>
            </a:r>
          </a:p>
          <a:p>
            <a:pPr>
              <a:defRPr/>
            </a:pP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1" name="Text Box 25"/>
          <p:cNvSpPr txBox="1">
            <a:spLocks noChangeArrowheads="1"/>
          </p:cNvSpPr>
          <p:nvPr/>
        </p:nvSpPr>
        <p:spPr bwMode="auto">
          <a:xfrm flipH="1">
            <a:off x="1223665" y="5521598"/>
            <a:ext cx="6696670" cy="114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just" eaLnBrk="1" hangingPunct="1"/>
            <a:r>
              <a:rPr lang="de-DE" sz="1300" u="sng" dirty="0">
                <a:latin typeface="+mn-lt"/>
              </a:rPr>
              <a:t>Leistungen:</a:t>
            </a:r>
          </a:p>
          <a:p>
            <a:pPr algn="just"/>
            <a:r>
              <a:rPr lang="de-DE" sz="1200" b="1" dirty="0">
                <a:latin typeface="+mn-lt"/>
              </a:rPr>
              <a:t>Einführungsmodul:</a:t>
            </a:r>
            <a:r>
              <a:rPr lang="de-DE" sz="1200" dirty="0">
                <a:latin typeface="+mn-lt"/>
              </a:rPr>
              <a:t> </a:t>
            </a:r>
            <a:r>
              <a:rPr lang="de-DE" sz="1200" dirty="0" err="1">
                <a:latin typeface="+mn-lt"/>
              </a:rPr>
              <a:t>Propädeutikum</a:t>
            </a:r>
            <a:r>
              <a:rPr lang="de-DE" sz="1200" dirty="0">
                <a:latin typeface="+mn-lt"/>
              </a:rPr>
              <a:t> (2 LP), Vorlesung (4 LP) und Grundkurs (6 LP) zu den Methoden der Politikwissenschaft</a:t>
            </a:r>
          </a:p>
          <a:p>
            <a:pPr algn="just"/>
            <a:r>
              <a:rPr lang="de-DE" sz="1200" b="1" dirty="0">
                <a:latin typeface="+mn-lt"/>
              </a:rPr>
              <a:t>4 Basismodule:</a:t>
            </a:r>
            <a:r>
              <a:rPr lang="de-DE" sz="1200" dirty="0">
                <a:latin typeface="+mn-lt"/>
              </a:rPr>
              <a:t> jeweils Grundkurs (6 LP) und Vorlesung (4 LP)</a:t>
            </a:r>
          </a:p>
          <a:p>
            <a:pPr algn="just"/>
            <a:r>
              <a:rPr lang="de-DE" sz="1200" b="1" dirty="0">
                <a:latin typeface="+mn-lt"/>
              </a:rPr>
              <a:t>Aufbaumodul:</a:t>
            </a:r>
            <a:r>
              <a:rPr lang="de-DE" sz="1200" dirty="0">
                <a:latin typeface="+mn-lt"/>
              </a:rPr>
              <a:t> Vorlesung (4 LP) und Übung (5 LP) </a:t>
            </a:r>
            <a:r>
              <a:rPr lang="de-DE" sz="1200" u="sng" dirty="0">
                <a:latin typeface="+mn-lt"/>
              </a:rPr>
              <a:t> </a:t>
            </a:r>
            <a:endParaRPr lang="de-DE" sz="1200" dirty="0">
              <a:latin typeface="+mn-lt"/>
            </a:endParaRPr>
          </a:p>
        </p:txBody>
      </p:sp>
      <p:sp>
        <p:nvSpPr>
          <p:cNvPr id="11268" name="Rectangle 2"/>
          <p:cNvSpPr>
            <a:spLocks noChangeArrowheads="1"/>
          </p:cNvSpPr>
          <p:nvPr/>
        </p:nvSpPr>
        <p:spPr bwMode="auto">
          <a:xfrm>
            <a:off x="0" y="2100263"/>
            <a:ext cx="1841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ctr">
            <a:spAutoFit/>
          </a:bodyPr>
          <a:lstStyle/>
          <a:p>
            <a:pPr eaLnBrk="1" hangingPunct="1"/>
            <a:endParaRPr lang="de-DE" sz="1400" b="1">
              <a:latin typeface="Times New Roman" pitchFamily="18" charset="0"/>
              <a:cs typeface="Times New Roman" pitchFamily="18" charset="0"/>
            </a:endParaRPr>
          </a:p>
          <a:p>
            <a:endParaRPr lang="de-DE" sz="1800">
              <a:latin typeface="Arial" charset="0"/>
            </a:endParaRPr>
          </a:p>
        </p:txBody>
      </p:sp>
      <p:sp>
        <p:nvSpPr>
          <p:cNvPr id="11269" name="Rectangle 3"/>
          <p:cNvSpPr>
            <a:spLocks noChangeArrowheads="1"/>
          </p:cNvSpPr>
          <p:nvPr/>
        </p:nvSpPr>
        <p:spPr bwMode="auto">
          <a:xfrm>
            <a:off x="0" y="31511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endParaRPr lang="de-DE" sz="1800">
              <a:latin typeface="Arial" charset="0"/>
            </a:endParaRPr>
          </a:p>
        </p:txBody>
      </p:sp>
      <p:sp>
        <p:nvSpPr>
          <p:cNvPr id="11270" name="Rectangle 4"/>
          <p:cNvSpPr>
            <a:spLocks noChangeArrowheads="1"/>
          </p:cNvSpPr>
          <p:nvPr/>
        </p:nvSpPr>
        <p:spPr bwMode="auto">
          <a:xfrm>
            <a:off x="0" y="4756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endParaRPr lang="de-DE" sz="1800">
              <a:latin typeface="Arial" charset="0"/>
            </a:endParaRPr>
          </a:p>
        </p:txBody>
      </p:sp>
      <p:sp>
        <p:nvSpPr>
          <p:cNvPr id="11271" name="Line 5"/>
          <p:cNvSpPr>
            <a:spLocks noChangeShapeType="1"/>
          </p:cNvSpPr>
          <p:nvPr/>
        </p:nvSpPr>
        <p:spPr bwMode="auto">
          <a:xfrm>
            <a:off x="8388350" y="4365625"/>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293" name="Text Box 27"/>
          <p:cNvSpPr txBox="1">
            <a:spLocks noChangeArrowheads="1"/>
          </p:cNvSpPr>
          <p:nvPr/>
        </p:nvSpPr>
        <p:spPr bwMode="auto">
          <a:xfrm>
            <a:off x="1295400" y="908720"/>
            <a:ext cx="6553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eaLnBrk="1" hangingPunct="1">
              <a:spcBef>
                <a:spcPct val="50000"/>
              </a:spcBef>
            </a:pPr>
            <a:r>
              <a:rPr lang="de-DE" sz="2000" b="1" dirty="0">
                <a:latin typeface="Frutiger Next LT W1G" pitchFamily="34" charset="0"/>
              </a:rPr>
              <a:t>Politikwissenschaft als Kombinationsfach/                                2. Hauptfach (mindestens 60 LP) </a:t>
            </a:r>
          </a:p>
        </p:txBody>
      </p:sp>
      <p:graphicFrame>
        <p:nvGraphicFramePr>
          <p:cNvPr id="4" name="Tabelle 3"/>
          <p:cNvGraphicFramePr>
            <a:graphicFrameLocks noGrp="1"/>
          </p:cNvGraphicFramePr>
          <p:nvPr>
            <p:extLst>
              <p:ext uri="{D42A27DB-BD31-4B8C-83A1-F6EECF244321}">
                <p14:modId xmlns:p14="http://schemas.microsoft.com/office/powerpoint/2010/main" val="3715125134"/>
              </p:ext>
            </p:extLst>
          </p:nvPr>
        </p:nvGraphicFramePr>
        <p:xfrm>
          <a:off x="917595" y="1616606"/>
          <a:ext cx="7308811" cy="3904992"/>
        </p:xfrm>
        <a:graphic>
          <a:graphicData uri="http://schemas.openxmlformats.org/drawingml/2006/table">
            <a:tbl>
              <a:tblPr firstRow="1" firstCol="1" bandRow="1">
                <a:tableStyleId>{5C22544A-7EE6-4342-B048-85BDC9FD1C3A}</a:tableStyleId>
              </a:tblPr>
              <a:tblGrid>
                <a:gridCol w="1343923">
                  <a:extLst>
                    <a:ext uri="{9D8B030D-6E8A-4147-A177-3AD203B41FA5}">
                      <a16:colId xmlns:a16="http://schemas.microsoft.com/office/drawing/2014/main" val="20000"/>
                    </a:ext>
                  </a:extLst>
                </a:gridCol>
                <a:gridCol w="1245217">
                  <a:extLst>
                    <a:ext uri="{9D8B030D-6E8A-4147-A177-3AD203B41FA5}">
                      <a16:colId xmlns:a16="http://schemas.microsoft.com/office/drawing/2014/main" val="20001"/>
                    </a:ext>
                  </a:extLst>
                </a:gridCol>
                <a:gridCol w="1245217">
                  <a:extLst>
                    <a:ext uri="{9D8B030D-6E8A-4147-A177-3AD203B41FA5}">
                      <a16:colId xmlns:a16="http://schemas.microsoft.com/office/drawing/2014/main" val="20002"/>
                    </a:ext>
                  </a:extLst>
                </a:gridCol>
                <a:gridCol w="1245217">
                  <a:extLst>
                    <a:ext uri="{9D8B030D-6E8A-4147-A177-3AD203B41FA5}">
                      <a16:colId xmlns:a16="http://schemas.microsoft.com/office/drawing/2014/main" val="20003"/>
                    </a:ext>
                  </a:extLst>
                </a:gridCol>
                <a:gridCol w="1245217">
                  <a:extLst>
                    <a:ext uri="{9D8B030D-6E8A-4147-A177-3AD203B41FA5}">
                      <a16:colId xmlns:a16="http://schemas.microsoft.com/office/drawing/2014/main" val="20004"/>
                    </a:ext>
                  </a:extLst>
                </a:gridCol>
                <a:gridCol w="984020">
                  <a:extLst>
                    <a:ext uri="{9D8B030D-6E8A-4147-A177-3AD203B41FA5}">
                      <a16:colId xmlns:a16="http://schemas.microsoft.com/office/drawing/2014/main" val="20005"/>
                    </a:ext>
                  </a:extLst>
                </a:gridCol>
              </a:tblGrid>
              <a:tr h="354998">
                <a:tc>
                  <a:txBody>
                    <a:bodyPr/>
                    <a:lstStyle/>
                    <a:p>
                      <a:pPr algn="ctr">
                        <a:spcAft>
                          <a:spcPts val="0"/>
                        </a:spcAft>
                      </a:pPr>
                      <a:r>
                        <a:rPr lang="de-DE" sz="950" dirty="0">
                          <a:effectLst/>
                        </a:rPr>
                        <a:t>Prüfungsteile</a:t>
                      </a:r>
                      <a:endParaRPr lang="de-DE" sz="1200" dirty="0">
                        <a:effectLst/>
                        <a:latin typeface="Times New Roman"/>
                        <a:ea typeface="Times New Roman"/>
                      </a:endParaRPr>
                    </a:p>
                  </a:txBody>
                  <a:tcPr marL="68580" marR="68580" marT="0" marB="0" anchor="ctr"/>
                </a:tc>
                <a:tc gridSpan="4">
                  <a:txBody>
                    <a:bodyPr/>
                    <a:lstStyle/>
                    <a:p>
                      <a:pPr algn="ctr">
                        <a:spcAft>
                          <a:spcPts val="0"/>
                        </a:spcAft>
                      </a:pPr>
                      <a:r>
                        <a:rPr lang="de-DE" sz="950">
                          <a:effectLst/>
                        </a:rPr>
                        <a:t>Einzelleistungen</a:t>
                      </a:r>
                      <a:endParaRPr lang="de-DE" sz="1200">
                        <a:effectLst/>
                        <a:latin typeface="Times New Roman"/>
                        <a:ea typeface="Times New Roman"/>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ctr">
                        <a:spcAft>
                          <a:spcPts val="0"/>
                        </a:spcAft>
                      </a:pPr>
                      <a:r>
                        <a:rPr lang="de-DE" sz="950">
                          <a:effectLst/>
                        </a:rPr>
                        <a:t>Notenanteil</a:t>
                      </a:r>
                      <a:endParaRPr lang="de-DE" sz="120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1242497">
                <a:tc>
                  <a:txBody>
                    <a:bodyPr/>
                    <a:lstStyle/>
                    <a:p>
                      <a:pPr algn="ctr">
                        <a:spcAft>
                          <a:spcPts val="0"/>
                        </a:spcAft>
                      </a:pPr>
                      <a:r>
                        <a:rPr lang="de-DE" sz="950" dirty="0">
                          <a:effectLst/>
                        </a:rPr>
                        <a:t>Einführungsmodul</a:t>
                      </a:r>
                      <a:endParaRPr lang="de-DE" sz="1200" dirty="0">
                        <a:effectLst/>
                      </a:endParaRPr>
                    </a:p>
                    <a:p>
                      <a:pPr algn="ctr">
                        <a:spcAft>
                          <a:spcPts val="0"/>
                        </a:spcAft>
                      </a:pPr>
                      <a:r>
                        <a:rPr lang="de-DE" sz="950" dirty="0">
                          <a:effectLst/>
                        </a:rPr>
                        <a:t>POL-BA-10a</a:t>
                      </a:r>
                      <a:endParaRPr lang="de-DE" sz="1200" dirty="0">
                        <a:effectLst/>
                      </a:endParaRPr>
                    </a:p>
                    <a:p>
                      <a:pPr algn="ctr">
                        <a:spcAft>
                          <a:spcPts val="0"/>
                        </a:spcAft>
                      </a:pPr>
                      <a:r>
                        <a:rPr lang="de-DE" sz="950" dirty="0">
                          <a:effectLst/>
                        </a:rPr>
                        <a:t>12 LP</a:t>
                      </a:r>
                      <a:endParaRPr lang="de-DE" sz="1200" dirty="0">
                        <a:effectLst/>
                        <a:latin typeface="Times New Roman"/>
                        <a:ea typeface="Times New Roman"/>
                      </a:endParaRPr>
                    </a:p>
                  </a:txBody>
                  <a:tcPr marL="68580" marR="68580" marT="0" marB="0" anchor="ctr"/>
                </a:tc>
                <a:tc gridSpan="4">
                  <a:txBody>
                    <a:bodyPr/>
                    <a:lstStyle/>
                    <a:p>
                      <a:pPr algn="ctr">
                        <a:spcAft>
                          <a:spcPts val="0"/>
                        </a:spcAft>
                      </a:pPr>
                      <a:r>
                        <a:rPr lang="de-DE" sz="950" b="1" dirty="0">
                          <a:effectLst/>
                        </a:rPr>
                        <a:t>Einführung in die Politikwissenschaft und die Techniken des wissenschaftlichen Arbeitens</a:t>
                      </a:r>
                      <a:endParaRPr lang="de-DE" sz="1200" b="1" dirty="0">
                        <a:effectLst/>
                      </a:endParaRPr>
                    </a:p>
                    <a:p>
                      <a:pPr algn="ctr">
                        <a:spcAft>
                          <a:spcPts val="0"/>
                        </a:spcAft>
                      </a:pPr>
                      <a:r>
                        <a:rPr lang="de-DE" sz="950" dirty="0" err="1">
                          <a:effectLst/>
                        </a:rPr>
                        <a:t>Propädeutikum</a:t>
                      </a:r>
                      <a:r>
                        <a:rPr lang="de-DE" sz="950" dirty="0">
                          <a:effectLst/>
                        </a:rPr>
                        <a:t> 2 LP</a:t>
                      </a:r>
                      <a:endParaRPr lang="de-DE" sz="1200" dirty="0">
                        <a:effectLst/>
                      </a:endParaRPr>
                    </a:p>
                    <a:p>
                      <a:pPr algn="ctr">
                        <a:spcAft>
                          <a:spcPts val="0"/>
                        </a:spcAft>
                      </a:pPr>
                      <a:endParaRPr lang="de-DE" sz="950" b="1" dirty="0">
                        <a:effectLst/>
                      </a:endParaRPr>
                    </a:p>
                    <a:p>
                      <a:pPr algn="ctr">
                        <a:spcAft>
                          <a:spcPts val="0"/>
                        </a:spcAft>
                      </a:pPr>
                      <a:r>
                        <a:rPr lang="de-DE" sz="950" b="1" dirty="0">
                          <a:effectLst/>
                        </a:rPr>
                        <a:t>Methoden der </a:t>
                      </a:r>
                      <a:endParaRPr lang="de-DE" sz="1200" b="1" dirty="0">
                        <a:effectLst/>
                      </a:endParaRPr>
                    </a:p>
                    <a:p>
                      <a:pPr algn="ctr">
                        <a:spcAft>
                          <a:spcPts val="0"/>
                        </a:spcAft>
                      </a:pPr>
                      <a:r>
                        <a:rPr lang="de-DE" sz="950" b="1" dirty="0">
                          <a:effectLst/>
                        </a:rPr>
                        <a:t>Politikwissenschaft</a:t>
                      </a:r>
                      <a:endParaRPr lang="de-DE" sz="1200" b="1" dirty="0">
                        <a:effectLst/>
                      </a:endParaRPr>
                    </a:p>
                    <a:p>
                      <a:pPr algn="ctr">
                        <a:spcAft>
                          <a:spcPts val="0"/>
                        </a:spcAft>
                      </a:pPr>
                      <a:r>
                        <a:rPr lang="de-DE" sz="950" dirty="0">
                          <a:effectLst/>
                        </a:rPr>
                        <a:t>VL 4 LP + GK 6 LP</a:t>
                      </a:r>
                      <a:endParaRPr lang="de-DE" sz="1200" dirty="0">
                        <a:effectLst/>
                      </a:endParaRPr>
                    </a:p>
                    <a:p>
                      <a:pPr algn="ctr">
                        <a:spcAft>
                          <a:spcPts val="0"/>
                        </a:spcAft>
                      </a:pPr>
                      <a:r>
                        <a:rPr lang="de-DE" sz="950" dirty="0">
                          <a:effectLst/>
                        </a:rPr>
                        <a:t>Gesamt 12 LP</a:t>
                      </a:r>
                      <a:endParaRPr lang="de-DE" sz="1200" dirty="0">
                        <a:effectLst/>
                        <a:latin typeface="Times New Roman"/>
                        <a:ea typeface="Times New Roman"/>
                      </a:endParaRPr>
                    </a:p>
                  </a:txBody>
                  <a:tcPr marL="68580" marR="68580" marT="0" marB="0"/>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ctr">
                        <a:spcAft>
                          <a:spcPts val="0"/>
                        </a:spcAft>
                      </a:pPr>
                      <a:r>
                        <a:rPr lang="de-DE" sz="950">
                          <a:effectLst/>
                        </a:rPr>
                        <a:t>15 %</a:t>
                      </a:r>
                      <a:endParaRPr lang="de-DE" sz="120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1419998">
                <a:tc>
                  <a:txBody>
                    <a:bodyPr/>
                    <a:lstStyle/>
                    <a:p>
                      <a:pPr algn="ctr">
                        <a:spcAft>
                          <a:spcPts val="0"/>
                        </a:spcAft>
                      </a:pPr>
                      <a:r>
                        <a:rPr lang="en-US" sz="950" dirty="0" err="1">
                          <a:effectLst/>
                        </a:rPr>
                        <a:t>Basismodule</a:t>
                      </a:r>
                      <a:r>
                        <a:rPr lang="en-US" sz="950" dirty="0">
                          <a:effectLst/>
                        </a:rPr>
                        <a:t> </a:t>
                      </a:r>
                    </a:p>
                    <a:p>
                      <a:pPr algn="ctr">
                        <a:spcAft>
                          <a:spcPts val="0"/>
                        </a:spcAft>
                      </a:pPr>
                      <a:r>
                        <a:rPr lang="en-US" sz="950" dirty="0">
                          <a:effectLst/>
                        </a:rPr>
                        <a:t>POL-BA11 </a:t>
                      </a:r>
                      <a:r>
                        <a:rPr lang="en-US" sz="950" dirty="0" err="1">
                          <a:effectLst/>
                        </a:rPr>
                        <a:t>bis</a:t>
                      </a:r>
                      <a:r>
                        <a:rPr lang="en-US" sz="950" dirty="0">
                          <a:effectLst/>
                        </a:rPr>
                        <a:t> </a:t>
                      </a:r>
                    </a:p>
                    <a:p>
                      <a:pPr algn="ctr">
                        <a:spcAft>
                          <a:spcPts val="0"/>
                        </a:spcAft>
                      </a:pPr>
                      <a:r>
                        <a:rPr lang="en-US" sz="950" dirty="0">
                          <a:effectLst/>
                        </a:rPr>
                        <a:t>POL-BA-14</a:t>
                      </a:r>
                      <a:endParaRPr lang="de-DE" sz="1200" dirty="0">
                        <a:effectLst/>
                      </a:endParaRPr>
                    </a:p>
                    <a:p>
                      <a:pPr algn="ctr">
                        <a:spcAft>
                          <a:spcPts val="0"/>
                        </a:spcAft>
                      </a:pPr>
                      <a:r>
                        <a:rPr lang="en-US" sz="950" dirty="0">
                          <a:effectLst/>
                        </a:rPr>
                        <a:t>40 LP</a:t>
                      </a:r>
                      <a:endParaRPr lang="de-DE" sz="1200" dirty="0">
                        <a:effectLst/>
                        <a:latin typeface="Times New Roman"/>
                        <a:ea typeface="Times New Roman"/>
                      </a:endParaRPr>
                    </a:p>
                  </a:txBody>
                  <a:tcPr marL="68580" marR="68580" marT="0" marB="0" anchor="ctr"/>
                </a:tc>
                <a:tc>
                  <a:txBody>
                    <a:bodyPr/>
                    <a:lstStyle/>
                    <a:p>
                      <a:pPr algn="ctr">
                        <a:spcAft>
                          <a:spcPts val="0"/>
                        </a:spcAft>
                      </a:pPr>
                      <a:r>
                        <a:rPr lang="de-DE" sz="950" b="1" dirty="0">
                          <a:effectLst/>
                        </a:rPr>
                        <a:t>BM Politische Philosophie</a:t>
                      </a:r>
                      <a:endParaRPr lang="de-DE" sz="1200" b="1" dirty="0">
                        <a:effectLst/>
                      </a:endParaRPr>
                    </a:p>
                    <a:p>
                      <a:pPr algn="ctr">
                        <a:spcAft>
                          <a:spcPts val="0"/>
                        </a:spcAft>
                      </a:pPr>
                      <a:r>
                        <a:rPr lang="de-DE" sz="950" dirty="0">
                          <a:effectLst/>
                        </a:rPr>
                        <a:t>POL-BA-11</a:t>
                      </a:r>
                      <a:endParaRPr lang="de-DE" sz="1200" dirty="0">
                        <a:effectLst/>
                      </a:endParaRPr>
                    </a:p>
                    <a:p>
                      <a:pPr algn="ctr">
                        <a:spcAft>
                          <a:spcPts val="0"/>
                        </a:spcAft>
                      </a:pPr>
                      <a:r>
                        <a:rPr lang="de-DE" sz="950" dirty="0">
                          <a:effectLst/>
                        </a:rPr>
                        <a:t>VL 4 LP + GK 6 LP</a:t>
                      </a:r>
                      <a:endParaRPr lang="de-DE" sz="1200" dirty="0">
                        <a:effectLst/>
                      </a:endParaRPr>
                    </a:p>
                    <a:p>
                      <a:pPr algn="ctr">
                        <a:spcAft>
                          <a:spcPts val="0"/>
                        </a:spcAft>
                      </a:pPr>
                      <a:r>
                        <a:rPr lang="de-DE" sz="950" dirty="0">
                          <a:effectLst/>
                        </a:rPr>
                        <a:t> </a:t>
                      </a:r>
                      <a:endParaRPr lang="de-DE" sz="1200" dirty="0">
                        <a:effectLst/>
                      </a:endParaRPr>
                    </a:p>
                    <a:p>
                      <a:pPr algn="ctr">
                        <a:spcAft>
                          <a:spcPts val="0"/>
                        </a:spcAft>
                      </a:pPr>
                      <a:r>
                        <a:rPr lang="de-DE" sz="950" dirty="0">
                          <a:effectLst/>
                        </a:rPr>
                        <a:t> </a:t>
                      </a:r>
                      <a:endParaRPr lang="de-DE" sz="1200" dirty="0">
                        <a:effectLst/>
                      </a:endParaRPr>
                    </a:p>
                    <a:p>
                      <a:pPr algn="ctr">
                        <a:spcAft>
                          <a:spcPts val="0"/>
                        </a:spcAft>
                      </a:pPr>
                      <a:r>
                        <a:rPr lang="de-DE" sz="950" dirty="0">
                          <a:effectLst/>
                        </a:rPr>
                        <a:t>Gesamt 10 LP</a:t>
                      </a:r>
                      <a:endParaRPr lang="de-DE" sz="1200" dirty="0">
                        <a:effectLst/>
                        <a:latin typeface="Times New Roman"/>
                        <a:ea typeface="Times New Roman"/>
                      </a:endParaRPr>
                    </a:p>
                  </a:txBody>
                  <a:tcPr marL="68580" marR="68580" marT="0" marB="0"/>
                </a:tc>
                <a:tc>
                  <a:txBody>
                    <a:bodyPr/>
                    <a:lstStyle/>
                    <a:p>
                      <a:pPr algn="ctr">
                        <a:spcAft>
                          <a:spcPts val="0"/>
                        </a:spcAft>
                      </a:pPr>
                      <a:r>
                        <a:rPr lang="de-DE" sz="950" b="1" dirty="0">
                          <a:effectLst/>
                        </a:rPr>
                        <a:t>BM westliche Regierungssysteme</a:t>
                      </a:r>
                      <a:endParaRPr lang="de-DE" sz="1200" b="1" dirty="0">
                        <a:effectLst/>
                      </a:endParaRPr>
                    </a:p>
                    <a:p>
                      <a:pPr algn="ctr">
                        <a:spcAft>
                          <a:spcPts val="0"/>
                        </a:spcAft>
                      </a:pPr>
                      <a:r>
                        <a:rPr lang="de-DE" sz="950" dirty="0">
                          <a:effectLst/>
                        </a:rPr>
                        <a:t>POL-BA-12</a:t>
                      </a:r>
                      <a:endParaRPr lang="de-DE" sz="1200" dirty="0">
                        <a:effectLst/>
                      </a:endParaRPr>
                    </a:p>
                    <a:p>
                      <a:pPr algn="ctr">
                        <a:spcAft>
                          <a:spcPts val="0"/>
                        </a:spcAft>
                      </a:pPr>
                      <a:r>
                        <a:rPr lang="de-DE" sz="950" dirty="0">
                          <a:effectLst/>
                        </a:rPr>
                        <a:t>VL 4 LP + GK 6 LP</a:t>
                      </a:r>
                      <a:endParaRPr lang="de-DE" sz="1200" dirty="0">
                        <a:effectLst/>
                      </a:endParaRPr>
                    </a:p>
                    <a:p>
                      <a:pPr algn="ctr">
                        <a:spcAft>
                          <a:spcPts val="0"/>
                        </a:spcAft>
                      </a:pPr>
                      <a:r>
                        <a:rPr lang="de-DE" sz="950" dirty="0">
                          <a:effectLst/>
                        </a:rPr>
                        <a:t> </a:t>
                      </a:r>
                      <a:endParaRPr lang="de-DE" sz="1200" dirty="0">
                        <a:effectLst/>
                      </a:endParaRPr>
                    </a:p>
                    <a:p>
                      <a:pPr algn="ctr">
                        <a:spcAft>
                          <a:spcPts val="0"/>
                        </a:spcAft>
                      </a:pPr>
                      <a:endParaRPr lang="de-DE" sz="950" dirty="0">
                        <a:effectLst/>
                      </a:endParaRPr>
                    </a:p>
                    <a:p>
                      <a:pPr algn="ctr">
                        <a:spcAft>
                          <a:spcPts val="0"/>
                        </a:spcAft>
                      </a:pPr>
                      <a:r>
                        <a:rPr lang="de-DE" sz="950" dirty="0">
                          <a:effectLst/>
                        </a:rPr>
                        <a:t>Gesamt 10 LP</a:t>
                      </a:r>
                      <a:endParaRPr lang="de-DE" sz="1200" dirty="0">
                        <a:effectLst/>
                        <a:latin typeface="Times New Roman"/>
                        <a:ea typeface="Times New Roman"/>
                      </a:endParaRPr>
                    </a:p>
                  </a:txBody>
                  <a:tcPr marL="68580" marR="68580" marT="0" marB="0"/>
                </a:tc>
                <a:tc>
                  <a:txBody>
                    <a:bodyPr/>
                    <a:lstStyle/>
                    <a:p>
                      <a:pPr algn="ctr">
                        <a:spcAft>
                          <a:spcPts val="0"/>
                        </a:spcAft>
                      </a:pPr>
                      <a:r>
                        <a:rPr lang="de-DE" sz="950" b="1" dirty="0">
                          <a:effectLst/>
                        </a:rPr>
                        <a:t>BM mittel- und osteuropäische Regierungssysteme</a:t>
                      </a:r>
                      <a:endParaRPr lang="de-DE" sz="1200" b="1" dirty="0">
                        <a:effectLst/>
                      </a:endParaRPr>
                    </a:p>
                    <a:p>
                      <a:pPr algn="ctr">
                        <a:spcAft>
                          <a:spcPts val="0"/>
                        </a:spcAft>
                      </a:pPr>
                      <a:r>
                        <a:rPr lang="de-DE" sz="950" dirty="0">
                          <a:effectLst/>
                        </a:rPr>
                        <a:t>POL-BA-13</a:t>
                      </a:r>
                      <a:endParaRPr lang="de-DE" sz="1200" dirty="0">
                        <a:effectLst/>
                      </a:endParaRPr>
                    </a:p>
                    <a:p>
                      <a:pPr algn="ctr">
                        <a:spcAft>
                          <a:spcPts val="0"/>
                        </a:spcAft>
                      </a:pPr>
                      <a:r>
                        <a:rPr lang="de-DE" sz="950" dirty="0">
                          <a:effectLst/>
                        </a:rPr>
                        <a:t>VL 4 LP + GK 6 LP</a:t>
                      </a:r>
                      <a:endParaRPr lang="de-DE" sz="1200" dirty="0">
                        <a:effectLst/>
                      </a:endParaRPr>
                    </a:p>
                    <a:p>
                      <a:pPr algn="ctr">
                        <a:spcAft>
                          <a:spcPts val="0"/>
                        </a:spcAft>
                      </a:pPr>
                      <a:endParaRPr lang="de-DE" sz="950" dirty="0">
                        <a:effectLst/>
                      </a:endParaRPr>
                    </a:p>
                    <a:p>
                      <a:pPr algn="ctr">
                        <a:spcAft>
                          <a:spcPts val="0"/>
                        </a:spcAft>
                      </a:pPr>
                      <a:r>
                        <a:rPr lang="de-DE" sz="950" dirty="0">
                          <a:effectLst/>
                        </a:rPr>
                        <a:t>Gesamt 10 LP</a:t>
                      </a:r>
                      <a:endParaRPr lang="de-DE" sz="1200" dirty="0">
                        <a:effectLst/>
                        <a:latin typeface="Times New Roman"/>
                        <a:ea typeface="Times New Roman"/>
                      </a:endParaRPr>
                    </a:p>
                  </a:txBody>
                  <a:tcPr marL="68580" marR="68580" marT="0" marB="0"/>
                </a:tc>
                <a:tc>
                  <a:txBody>
                    <a:bodyPr/>
                    <a:lstStyle/>
                    <a:p>
                      <a:pPr algn="ctr">
                        <a:spcAft>
                          <a:spcPts val="0"/>
                        </a:spcAft>
                      </a:pPr>
                      <a:r>
                        <a:rPr lang="de-DE" sz="950" b="1" dirty="0">
                          <a:effectLst/>
                        </a:rPr>
                        <a:t>BM Internationale Politik</a:t>
                      </a:r>
                    </a:p>
                    <a:p>
                      <a:pPr algn="ctr">
                        <a:spcAft>
                          <a:spcPts val="0"/>
                        </a:spcAft>
                      </a:pPr>
                      <a:r>
                        <a:rPr lang="de-DE" sz="950" dirty="0">
                          <a:effectLst/>
                        </a:rPr>
                        <a:t> POL-BA-14</a:t>
                      </a:r>
                      <a:endParaRPr lang="de-DE" sz="1200" dirty="0">
                        <a:effectLst/>
                      </a:endParaRPr>
                    </a:p>
                    <a:p>
                      <a:pPr algn="ctr">
                        <a:spcAft>
                          <a:spcPts val="0"/>
                        </a:spcAft>
                      </a:pPr>
                      <a:r>
                        <a:rPr lang="de-DE" sz="950" dirty="0">
                          <a:effectLst/>
                        </a:rPr>
                        <a:t>VL 4 LP + GK 6 LP</a:t>
                      </a:r>
                      <a:endParaRPr lang="de-DE" sz="1200" dirty="0">
                        <a:effectLst/>
                      </a:endParaRPr>
                    </a:p>
                    <a:p>
                      <a:pPr algn="ctr">
                        <a:spcAft>
                          <a:spcPts val="0"/>
                        </a:spcAft>
                      </a:pPr>
                      <a:r>
                        <a:rPr lang="de-DE" sz="950" dirty="0">
                          <a:effectLst/>
                        </a:rPr>
                        <a:t> </a:t>
                      </a:r>
                      <a:endParaRPr lang="de-DE" sz="1200" dirty="0">
                        <a:effectLst/>
                      </a:endParaRPr>
                    </a:p>
                    <a:p>
                      <a:pPr algn="ctr">
                        <a:spcAft>
                          <a:spcPts val="0"/>
                        </a:spcAft>
                      </a:pPr>
                      <a:r>
                        <a:rPr lang="de-DE" sz="950" dirty="0">
                          <a:effectLst/>
                        </a:rPr>
                        <a:t> </a:t>
                      </a:r>
                      <a:endParaRPr lang="de-DE" sz="1200" dirty="0">
                        <a:effectLst/>
                      </a:endParaRPr>
                    </a:p>
                    <a:p>
                      <a:pPr algn="ctr">
                        <a:spcAft>
                          <a:spcPts val="0"/>
                        </a:spcAft>
                      </a:pPr>
                      <a:r>
                        <a:rPr lang="de-DE" sz="950" dirty="0">
                          <a:effectLst/>
                        </a:rPr>
                        <a:t>Gesamt 10 LP</a:t>
                      </a:r>
                      <a:endParaRPr lang="de-DE" sz="1200" dirty="0">
                        <a:effectLst/>
                        <a:latin typeface="Times New Roman"/>
                        <a:ea typeface="Times New Roman"/>
                      </a:endParaRPr>
                    </a:p>
                  </a:txBody>
                  <a:tcPr marL="68580" marR="68580" marT="0" marB="0"/>
                </a:tc>
                <a:tc>
                  <a:txBody>
                    <a:bodyPr/>
                    <a:lstStyle/>
                    <a:p>
                      <a:pPr algn="ctr">
                        <a:spcAft>
                          <a:spcPts val="0"/>
                        </a:spcAft>
                      </a:pPr>
                      <a:r>
                        <a:rPr lang="de-DE" sz="950">
                          <a:effectLst/>
                        </a:rPr>
                        <a:t>70%</a:t>
                      </a:r>
                      <a:endParaRPr lang="de-DE" sz="1200">
                        <a:effectLst/>
                        <a:latin typeface="Times New Roman"/>
                        <a:ea typeface="Times New Roman"/>
                      </a:endParaRPr>
                    </a:p>
                  </a:txBody>
                  <a:tcPr marL="68580" marR="68580" marT="0" marB="0" anchor="ctr"/>
                </a:tc>
                <a:extLst>
                  <a:ext uri="{0D108BD9-81ED-4DB2-BD59-A6C34878D82A}">
                    <a16:rowId xmlns:a16="http://schemas.microsoft.com/office/drawing/2014/main" val="10002"/>
                  </a:ext>
                </a:extLst>
              </a:tr>
              <a:tr h="709999">
                <a:tc>
                  <a:txBody>
                    <a:bodyPr/>
                    <a:lstStyle/>
                    <a:p>
                      <a:pPr algn="ctr">
                        <a:spcAft>
                          <a:spcPts val="0"/>
                        </a:spcAft>
                      </a:pPr>
                      <a:r>
                        <a:rPr lang="en-US" sz="950" dirty="0" err="1">
                          <a:effectLst/>
                        </a:rPr>
                        <a:t>Aufbaumodul</a:t>
                      </a:r>
                      <a:r>
                        <a:rPr lang="en-US" sz="950" dirty="0">
                          <a:effectLst/>
                        </a:rPr>
                        <a:t> </a:t>
                      </a:r>
                    </a:p>
                    <a:p>
                      <a:pPr algn="ctr">
                        <a:spcAft>
                          <a:spcPts val="0"/>
                        </a:spcAft>
                      </a:pPr>
                      <a:r>
                        <a:rPr lang="en-US" sz="950" dirty="0">
                          <a:effectLst/>
                        </a:rPr>
                        <a:t>POL-BA-21 </a:t>
                      </a:r>
                      <a:r>
                        <a:rPr lang="en-US" sz="950" dirty="0" err="1">
                          <a:effectLst/>
                        </a:rPr>
                        <a:t>bis</a:t>
                      </a:r>
                      <a:r>
                        <a:rPr lang="en-US" sz="950" dirty="0">
                          <a:effectLst/>
                        </a:rPr>
                        <a:t> POL-BA-25</a:t>
                      </a:r>
                      <a:endParaRPr lang="de-DE" sz="1200" dirty="0">
                        <a:effectLst/>
                      </a:endParaRPr>
                    </a:p>
                    <a:p>
                      <a:pPr algn="ctr">
                        <a:spcAft>
                          <a:spcPts val="0"/>
                        </a:spcAft>
                      </a:pPr>
                      <a:r>
                        <a:rPr lang="en-US" sz="950" dirty="0">
                          <a:effectLst/>
                        </a:rPr>
                        <a:t>9 LP</a:t>
                      </a:r>
                      <a:endParaRPr lang="de-DE" sz="1200" dirty="0">
                        <a:effectLst/>
                        <a:latin typeface="Times New Roman"/>
                        <a:ea typeface="Times New Roman"/>
                      </a:endParaRPr>
                    </a:p>
                  </a:txBody>
                  <a:tcPr marL="68580" marR="68580" marT="0" marB="0" anchor="ctr"/>
                </a:tc>
                <a:tc gridSpan="4">
                  <a:txBody>
                    <a:bodyPr/>
                    <a:lstStyle/>
                    <a:p>
                      <a:pPr algn="ctr">
                        <a:spcAft>
                          <a:spcPts val="0"/>
                        </a:spcAft>
                      </a:pPr>
                      <a:r>
                        <a:rPr lang="de-DE" sz="950" b="1" dirty="0">
                          <a:effectLst/>
                        </a:rPr>
                        <a:t>Aufbaumodul</a:t>
                      </a:r>
                      <a:r>
                        <a:rPr lang="de-DE" sz="950" dirty="0">
                          <a:effectLst/>
                        </a:rPr>
                        <a:t> aus einem der 5 Teildisziplinen </a:t>
                      </a:r>
                      <a:endParaRPr lang="de-DE" sz="1200" dirty="0">
                        <a:effectLst/>
                      </a:endParaRPr>
                    </a:p>
                    <a:p>
                      <a:pPr algn="ctr">
                        <a:spcAft>
                          <a:spcPts val="0"/>
                        </a:spcAft>
                      </a:pPr>
                      <a:r>
                        <a:rPr lang="de-DE" sz="950" dirty="0">
                          <a:effectLst/>
                        </a:rPr>
                        <a:t>(POL-BA-21b, 22b, 23b, 24b, 25b)</a:t>
                      </a:r>
                      <a:endParaRPr lang="de-DE" sz="1200" dirty="0">
                        <a:effectLst/>
                      </a:endParaRPr>
                    </a:p>
                    <a:p>
                      <a:pPr algn="ctr">
                        <a:spcAft>
                          <a:spcPts val="0"/>
                        </a:spcAft>
                      </a:pPr>
                      <a:r>
                        <a:rPr lang="de-DE" sz="950" dirty="0">
                          <a:effectLst/>
                        </a:rPr>
                        <a:t>VL 4 LP + 1 ÜB 5 LP</a:t>
                      </a:r>
                      <a:endParaRPr lang="de-DE" sz="1200" dirty="0">
                        <a:effectLst/>
                      </a:endParaRPr>
                    </a:p>
                    <a:p>
                      <a:pPr algn="ctr">
                        <a:spcAft>
                          <a:spcPts val="0"/>
                        </a:spcAft>
                      </a:pPr>
                      <a:r>
                        <a:rPr lang="de-DE" sz="950" dirty="0">
                          <a:effectLst/>
                        </a:rPr>
                        <a:t>Gesamt 9 LP</a:t>
                      </a:r>
                      <a:endParaRPr lang="de-DE" sz="1200" dirty="0">
                        <a:effectLst/>
                        <a:latin typeface="Times New Roman"/>
                        <a:ea typeface="Times New Roman"/>
                      </a:endParaRPr>
                    </a:p>
                  </a:txBody>
                  <a:tcPr marL="68580" marR="68580" marT="0" marB="0"/>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ctr">
                        <a:spcAft>
                          <a:spcPts val="0"/>
                        </a:spcAft>
                      </a:pPr>
                      <a:r>
                        <a:rPr lang="en-US" sz="950">
                          <a:effectLst/>
                        </a:rPr>
                        <a:t>15 %</a:t>
                      </a:r>
                      <a:endParaRPr lang="de-DE" sz="1200">
                        <a:effectLst/>
                        <a:latin typeface="Times New Roman"/>
                        <a:ea typeface="Times New Roman"/>
                      </a:endParaRPr>
                    </a:p>
                  </a:txBody>
                  <a:tcPr marL="68580" marR="68580" marT="0" marB="0" anchor="ctr"/>
                </a:tc>
                <a:extLst>
                  <a:ext uri="{0D108BD9-81ED-4DB2-BD59-A6C34878D82A}">
                    <a16:rowId xmlns:a16="http://schemas.microsoft.com/office/drawing/2014/main" val="10003"/>
                  </a:ext>
                </a:extLst>
              </a:tr>
              <a:tr h="177500">
                <a:tc>
                  <a:txBody>
                    <a:bodyPr/>
                    <a:lstStyle/>
                    <a:p>
                      <a:pPr algn="ctr">
                        <a:spcAft>
                          <a:spcPts val="0"/>
                        </a:spcAft>
                      </a:pPr>
                      <a:r>
                        <a:rPr lang="de-DE" sz="950">
                          <a:effectLst/>
                        </a:rPr>
                        <a:t> </a:t>
                      </a:r>
                      <a:endParaRPr lang="de-DE" sz="1200">
                        <a:effectLst/>
                        <a:latin typeface="Times New Roman"/>
                        <a:ea typeface="Times New Roman"/>
                      </a:endParaRPr>
                    </a:p>
                  </a:txBody>
                  <a:tcPr marL="68580" marR="68580" marT="0" marB="0"/>
                </a:tc>
                <a:tc gridSpan="4">
                  <a:txBody>
                    <a:bodyPr/>
                    <a:lstStyle/>
                    <a:p>
                      <a:pPr algn="ctr">
                        <a:spcAft>
                          <a:spcPts val="0"/>
                        </a:spcAft>
                      </a:pPr>
                      <a:r>
                        <a:rPr lang="de-DE" sz="950">
                          <a:effectLst/>
                        </a:rPr>
                        <a:t>Gesamt Politikwissenschaft 61 LP</a:t>
                      </a:r>
                      <a:endParaRPr lang="de-DE" sz="1200">
                        <a:effectLst/>
                        <a:latin typeface="Times New Roman"/>
                        <a:ea typeface="Times New Roman"/>
                      </a:endParaRPr>
                    </a:p>
                  </a:txBody>
                  <a:tcPr marL="68580" marR="68580" marT="0" marB="0"/>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ctr">
                        <a:spcAft>
                          <a:spcPts val="0"/>
                        </a:spcAft>
                      </a:pPr>
                      <a:r>
                        <a:rPr lang="en-US" sz="950" dirty="0">
                          <a:effectLst/>
                        </a:rPr>
                        <a:t>100 %</a:t>
                      </a:r>
                      <a:endParaRPr lang="de-DE" sz="1200" dirty="0">
                        <a:effectLst/>
                        <a:latin typeface="Times New Roman"/>
                        <a:ea typeface="Times New Roman"/>
                      </a:endParaRPr>
                    </a:p>
                  </a:txBody>
                  <a:tcPr marL="68580" marR="68580" marT="0" marB="0" anchor="ctr"/>
                </a:tc>
                <a:extLst>
                  <a:ext uri="{0D108BD9-81ED-4DB2-BD59-A6C34878D82A}">
                    <a16:rowId xmlns:a16="http://schemas.microsoft.com/office/drawing/2014/main" val="10004"/>
                  </a:ext>
                </a:extLst>
              </a:tr>
            </a:tbl>
          </a:graphicData>
        </a:graphic>
      </p:graphicFrame>
      <p:sp>
        <p:nvSpPr>
          <p:cNvPr id="9" name="Datumsplatzhalter 8"/>
          <p:cNvSpPr>
            <a:spLocks noGrp="1"/>
          </p:cNvSpPr>
          <p:nvPr>
            <p:ph type="dt" sz="half" idx="11"/>
          </p:nvPr>
        </p:nvSpPr>
        <p:spPr/>
        <p:txBody>
          <a:bodyPr/>
          <a:lstStyle/>
          <a:p>
            <a:pPr>
              <a:defRPr/>
            </a:pPr>
            <a:r>
              <a:rPr lang="de-DE" dirty="0"/>
              <a:t>Prof. Dr. Alexander </a:t>
            </a:r>
            <a:r>
              <a:rPr lang="de-DE" dirty="0" err="1"/>
              <a:t>Straßner</a:t>
            </a:r>
            <a:r>
              <a:rPr lang="de-DE" dirty="0"/>
              <a:t>, Institut für Politikwissenschaft</a:t>
            </a:r>
          </a:p>
          <a:p>
            <a:pPr>
              <a:defRPr/>
            </a:pP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ChangeArrowheads="1"/>
          </p:cNvSpPr>
          <p:nvPr/>
        </p:nvSpPr>
        <p:spPr bwMode="auto">
          <a:xfrm>
            <a:off x="0" y="2100263"/>
            <a:ext cx="1841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ctr">
            <a:spAutoFit/>
          </a:bodyPr>
          <a:lstStyle/>
          <a:p>
            <a:pPr eaLnBrk="1" hangingPunct="1"/>
            <a:endParaRPr lang="de-DE" sz="1400" b="1">
              <a:latin typeface="Times New Roman" pitchFamily="18" charset="0"/>
              <a:cs typeface="Times New Roman" pitchFamily="18" charset="0"/>
            </a:endParaRPr>
          </a:p>
          <a:p>
            <a:endParaRPr lang="de-DE" sz="1800">
              <a:latin typeface="Arial" charset="0"/>
            </a:endParaRPr>
          </a:p>
        </p:txBody>
      </p:sp>
      <p:sp>
        <p:nvSpPr>
          <p:cNvPr id="12293" name="Rectangle 3"/>
          <p:cNvSpPr>
            <a:spLocks noChangeArrowheads="1"/>
          </p:cNvSpPr>
          <p:nvPr/>
        </p:nvSpPr>
        <p:spPr bwMode="auto">
          <a:xfrm>
            <a:off x="0" y="31511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endParaRPr lang="de-DE" sz="1800">
              <a:latin typeface="Arial" charset="0"/>
            </a:endParaRPr>
          </a:p>
        </p:txBody>
      </p:sp>
      <p:sp>
        <p:nvSpPr>
          <p:cNvPr id="12294" name="Rectangle 4"/>
          <p:cNvSpPr>
            <a:spLocks noChangeArrowheads="1"/>
          </p:cNvSpPr>
          <p:nvPr/>
        </p:nvSpPr>
        <p:spPr bwMode="auto">
          <a:xfrm>
            <a:off x="0" y="4756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endParaRPr lang="de-DE" sz="1800">
              <a:latin typeface="Arial" charset="0"/>
            </a:endParaRPr>
          </a:p>
        </p:txBody>
      </p:sp>
      <p:sp>
        <p:nvSpPr>
          <p:cNvPr id="12295" name="Line 5"/>
          <p:cNvSpPr>
            <a:spLocks noChangeShapeType="1"/>
          </p:cNvSpPr>
          <p:nvPr/>
        </p:nvSpPr>
        <p:spPr bwMode="auto">
          <a:xfrm>
            <a:off x="8388350" y="401796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08" name="Text Box 18"/>
          <p:cNvSpPr txBox="1">
            <a:spLocks noChangeArrowheads="1"/>
          </p:cNvSpPr>
          <p:nvPr/>
        </p:nvSpPr>
        <p:spPr bwMode="auto">
          <a:xfrm flipH="1">
            <a:off x="1223628" y="5378276"/>
            <a:ext cx="6696745"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eaLnBrk="1" hangingPunct="1"/>
            <a:r>
              <a:rPr lang="de-DE" sz="1300" u="sng" dirty="0">
                <a:latin typeface="+mj-lt"/>
              </a:rPr>
              <a:t>Leistungen:</a:t>
            </a:r>
          </a:p>
          <a:p>
            <a:r>
              <a:rPr lang="de-DE" sz="1200" b="1" dirty="0">
                <a:latin typeface="+mj-lt"/>
              </a:rPr>
              <a:t>Einführungsmodul:</a:t>
            </a:r>
            <a:r>
              <a:rPr lang="de-DE" sz="1200" dirty="0">
                <a:latin typeface="+mj-lt"/>
              </a:rPr>
              <a:t> </a:t>
            </a:r>
            <a:r>
              <a:rPr lang="de-DE" sz="1200" dirty="0" err="1">
                <a:latin typeface="+mj-lt"/>
              </a:rPr>
              <a:t>Propädeutikum</a:t>
            </a:r>
            <a:r>
              <a:rPr lang="de-DE" sz="1200" dirty="0">
                <a:latin typeface="+mj-lt"/>
              </a:rPr>
              <a:t> (2 LP) und Vorlesung (4 LP) zu den Methoden der Politikwissenschaft</a:t>
            </a:r>
          </a:p>
          <a:p>
            <a:r>
              <a:rPr lang="de-DE" sz="1200" b="1" dirty="0">
                <a:latin typeface="+mj-lt"/>
              </a:rPr>
              <a:t>2 Basismodule:</a:t>
            </a:r>
            <a:r>
              <a:rPr lang="de-DE" sz="1200" dirty="0">
                <a:latin typeface="+mj-lt"/>
              </a:rPr>
              <a:t> jeweils Grundkurs (6 LP) und Vorlesung (4 LP)</a:t>
            </a:r>
          </a:p>
          <a:p>
            <a:r>
              <a:rPr lang="de-DE" sz="1200" b="1" dirty="0">
                <a:latin typeface="+mj-lt"/>
              </a:rPr>
              <a:t>Aufbaumodul:</a:t>
            </a:r>
            <a:r>
              <a:rPr lang="de-DE" sz="1200" dirty="0">
                <a:latin typeface="+mj-lt"/>
              </a:rPr>
              <a:t> Vorlesung (4 LP) und Übung (5 LP) </a:t>
            </a:r>
          </a:p>
        </p:txBody>
      </p:sp>
      <p:sp>
        <p:nvSpPr>
          <p:cNvPr id="12310" name="Text Box 20"/>
          <p:cNvSpPr txBox="1">
            <a:spLocks noChangeArrowheads="1"/>
          </p:cNvSpPr>
          <p:nvPr/>
        </p:nvSpPr>
        <p:spPr bwMode="auto">
          <a:xfrm>
            <a:off x="1295400" y="908720"/>
            <a:ext cx="65532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eaLnBrk="1" hangingPunct="1">
              <a:spcBef>
                <a:spcPts val="0"/>
              </a:spcBef>
            </a:pPr>
            <a:r>
              <a:rPr lang="de-DE" sz="2200" b="1" dirty="0">
                <a:latin typeface="Frutiger Next LT W1G" pitchFamily="34" charset="0"/>
              </a:rPr>
              <a:t>Politikwissenschaft als Nebenfach </a:t>
            </a:r>
          </a:p>
          <a:p>
            <a:pPr algn="ctr" eaLnBrk="1" hangingPunct="1">
              <a:spcBef>
                <a:spcPts val="0"/>
              </a:spcBef>
            </a:pPr>
            <a:r>
              <a:rPr lang="de-DE" sz="2200" b="1" dirty="0">
                <a:latin typeface="Frutiger Next LT W1G" pitchFamily="34" charset="0"/>
              </a:rPr>
              <a:t>(mindestens 30 LP) </a:t>
            </a:r>
          </a:p>
        </p:txBody>
      </p:sp>
      <p:graphicFrame>
        <p:nvGraphicFramePr>
          <p:cNvPr id="4" name="Tabelle 3"/>
          <p:cNvGraphicFramePr>
            <a:graphicFrameLocks noGrp="1"/>
          </p:cNvGraphicFramePr>
          <p:nvPr>
            <p:extLst>
              <p:ext uri="{D42A27DB-BD31-4B8C-83A1-F6EECF244321}">
                <p14:modId xmlns:p14="http://schemas.microsoft.com/office/powerpoint/2010/main" val="370822331"/>
              </p:ext>
            </p:extLst>
          </p:nvPr>
        </p:nvGraphicFramePr>
        <p:xfrm>
          <a:off x="971600" y="1764114"/>
          <a:ext cx="7200800" cy="3753119"/>
        </p:xfrm>
        <a:graphic>
          <a:graphicData uri="http://schemas.openxmlformats.org/drawingml/2006/table">
            <a:tbl>
              <a:tblPr firstRow="1" firstCol="1" bandRow="1">
                <a:tableStyleId>{5C22544A-7EE6-4342-B048-85BDC9FD1C3A}</a:tableStyleId>
              </a:tblPr>
              <a:tblGrid>
                <a:gridCol w="1372541">
                  <a:extLst>
                    <a:ext uri="{9D8B030D-6E8A-4147-A177-3AD203B41FA5}">
                      <a16:colId xmlns:a16="http://schemas.microsoft.com/office/drawing/2014/main" val="20000"/>
                    </a:ext>
                  </a:extLst>
                </a:gridCol>
                <a:gridCol w="2543466">
                  <a:extLst>
                    <a:ext uri="{9D8B030D-6E8A-4147-A177-3AD203B41FA5}">
                      <a16:colId xmlns:a16="http://schemas.microsoft.com/office/drawing/2014/main" val="20001"/>
                    </a:ext>
                  </a:extLst>
                </a:gridCol>
                <a:gridCol w="2543466">
                  <a:extLst>
                    <a:ext uri="{9D8B030D-6E8A-4147-A177-3AD203B41FA5}">
                      <a16:colId xmlns:a16="http://schemas.microsoft.com/office/drawing/2014/main" val="20002"/>
                    </a:ext>
                  </a:extLst>
                </a:gridCol>
                <a:gridCol w="741327">
                  <a:extLst>
                    <a:ext uri="{9D8B030D-6E8A-4147-A177-3AD203B41FA5}">
                      <a16:colId xmlns:a16="http://schemas.microsoft.com/office/drawing/2014/main" val="20003"/>
                    </a:ext>
                  </a:extLst>
                </a:gridCol>
              </a:tblGrid>
              <a:tr h="357439">
                <a:tc>
                  <a:txBody>
                    <a:bodyPr/>
                    <a:lstStyle/>
                    <a:p>
                      <a:pPr algn="ctr">
                        <a:spcAft>
                          <a:spcPts val="0"/>
                        </a:spcAft>
                      </a:pPr>
                      <a:r>
                        <a:rPr lang="de-DE" sz="950" dirty="0">
                          <a:effectLst/>
                        </a:rPr>
                        <a:t>Prüfungsteile</a:t>
                      </a:r>
                      <a:endParaRPr lang="de-DE" sz="1200" dirty="0">
                        <a:effectLst/>
                        <a:latin typeface="Times New Roman"/>
                        <a:ea typeface="Times New Roman"/>
                      </a:endParaRPr>
                    </a:p>
                  </a:txBody>
                  <a:tcPr marL="68580" marR="68580" marT="0" marB="0" anchor="ctr"/>
                </a:tc>
                <a:tc gridSpan="2">
                  <a:txBody>
                    <a:bodyPr/>
                    <a:lstStyle/>
                    <a:p>
                      <a:pPr algn="ctr">
                        <a:spcAft>
                          <a:spcPts val="0"/>
                        </a:spcAft>
                      </a:pPr>
                      <a:r>
                        <a:rPr lang="de-DE" sz="950">
                          <a:effectLst/>
                        </a:rPr>
                        <a:t>Einzelleistungen</a:t>
                      </a:r>
                      <a:endParaRPr lang="de-DE" sz="1200">
                        <a:effectLst/>
                        <a:latin typeface="Times New Roman"/>
                        <a:ea typeface="Times New Roman"/>
                      </a:endParaRPr>
                    </a:p>
                  </a:txBody>
                  <a:tcPr marL="68580" marR="68580" marT="0" marB="0" anchor="ctr"/>
                </a:tc>
                <a:tc hMerge="1">
                  <a:txBody>
                    <a:bodyPr/>
                    <a:lstStyle/>
                    <a:p>
                      <a:endParaRPr lang="de-DE"/>
                    </a:p>
                  </a:txBody>
                  <a:tcPr/>
                </a:tc>
                <a:tc>
                  <a:txBody>
                    <a:bodyPr/>
                    <a:lstStyle/>
                    <a:p>
                      <a:pPr algn="ctr">
                        <a:spcAft>
                          <a:spcPts val="0"/>
                        </a:spcAft>
                      </a:pPr>
                      <a:r>
                        <a:rPr lang="de-DE" sz="950" dirty="0">
                          <a:effectLst/>
                        </a:rPr>
                        <a:t>Noten-anteil</a:t>
                      </a:r>
                      <a:endParaRPr lang="de-DE"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1251040">
                <a:tc>
                  <a:txBody>
                    <a:bodyPr/>
                    <a:lstStyle/>
                    <a:p>
                      <a:pPr algn="ctr">
                        <a:spcAft>
                          <a:spcPts val="0"/>
                        </a:spcAft>
                      </a:pPr>
                      <a:r>
                        <a:rPr lang="de-DE" sz="950" dirty="0">
                          <a:effectLst/>
                        </a:rPr>
                        <a:t>Einführungsmodul</a:t>
                      </a:r>
                      <a:endParaRPr lang="de-DE" sz="1200" dirty="0">
                        <a:effectLst/>
                      </a:endParaRPr>
                    </a:p>
                    <a:p>
                      <a:pPr algn="ctr">
                        <a:spcAft>
                          <a:spcPts val="0"/>
                        </a:spcAft>
                      </a:pPr>
                      <a:r>
                        <a:rPr lang="de-DE" sz="950" dirty="0">
                          <a:effectLst/>
                        </a:rPr>
                        <a:t>POL-BA-10a</a:t>
                      </a:r>
                      <a:endParaRPr lang="de-DE" sz="1200" dirty="0">
                        <a:effectLst/>
                      </a:endParaRPr>
                    </a:p>
                    <a:p>
                      <a:pPr algn="ctr">
                        <a:spcAft>
                          <a:spcPts val="0"/>
                        </a:spcAft>
                      </a:pPr>
                      <a:r>
                        <a:rPr lang="de-DE" sz="950" dirty="0">
                          <a:effectLst/>
                        </a:rPr>
                        <a:t>6 LP</a:t>
                      </a:r>
                      <a:endParaRPr lang="de-DE" sz="1200" dirty="0">
                        <a:effectLst/>
                        <a:latin typeface="Times New Roman"/>
                        <a:ea typeface="Times New Roman"/>
                      </a:endParaRPr>
                    </a:p>
                  </a:txBody>
                  <a:tcPr marL="68580" marR="68580" marT="0" marB="0" anchor="ctr"/>
                </a:tc>
                <a:tc gridSpan="2">
                  <a:txBody>
                    <a:bodyPr/>
                    <a:lstStyle/>
                    <a:p>
                      <a:pPr algn="ctr">
                        <a:spcAft>
                          <a:spcPts val="0"/>
                        </a:spcAft>
                      </a:pPr>
                      <a:r>
                        <a:rPr lang="de-DE" sz="950" b="1" dirty="0">
                          <a:effectLst/>
                        </a:rPr>
                        <a:t>Einführung in die Politikwissenschaft und die Techniken des wissenschaftlichen Arbeitens</a:t>
                      </a:r>
                      <a:endParaRPr lang="de-DE" sz="1200" b="1" dirty="0">
                        <a:effectLst/>
                      </a:endParaRPr>
                    </a:p>
                    <a:p>
                      <a:pPr algn="ctr">
                        <a:spcAft>
                          <a:spcPts val="0"/>
                        </a:spcAft>
                      </a:pPr>
                      <a:r>
                        <a:rPr lang="de-DE" sz="950" dirty="0" err="1">
                          <a:effectLst/>
                        </a:rPr>
                        <a:t>Propädeutikum</a:t>
                      </a:r>
                      <a:r>
                        <a:rPr lang="de-DE" sz="950" dirty="0">
                          <a:effectLst/>
                        </a:rPr>
                        <a:t> 2 LP</a:t>
                      </a:r>
                      <a:endParaRPr lang="de-DE" sz="1200" dirty="0">
                        <a:effectLst/>
                      </a:endParaRPr>
                    </a:p>
                    <a:p>
                      <a:pPr algn="ctr">
                        <a:spcAft>
                          <a:spcPts val="0"/>
                        </a:spcAft>
                      </a:pPr>
                      <a:endParaRPr lang="de-DE" sz="950" b="1" dirty="0">
                        <a:effectLst/>
                      </a:endParaRPr>
                    </a:p>
                    <a:p>
                      <a:pPr algn="ctr">
                        <a:spcAft>
                          <a:spcPts val="0"/>
                        </a:spcAft>
                      </a:pPr>
                      <a:r>
                        <a:rPr lang="de-DE" sz="950" b="1" dirty="0">
                          <a:effectLst/>
                        </a:rPr>
                        <a:t>Methoden der </a:t>
                      </a:r>
                      <a:endParaRPr lang="de-DE" sz="1200" b="1" dirty="0">
                        <a:effectLst/>
                      </a:endParaRPr>
                    </a:p>
                    <a:p>
                      <a:pPr algn="ctr">
                        <a:spcAft>
                          <a:spcPts val="0"/>
                        </a:spcAft>
                      </a:pPr>
                      <a:r>
                        <a:rPr lang="de-DE" sz="950" b="1" dirty="0">
                          <a:effectLst/>
                        </a:rPr>
                        <a:t>Politikwissenschaft</a:t>
                      </a:r>
                      <a:endParaRPr lang="de-DE" sz="1200" b="1" dirty="0">
                        <a:effectLst/>
                      </a:endParaRPr>
                    </a:p>
                    <a:p>
                      <a:pPr algn="ctr">
                        <a:spcAft>
                          <a:spcPts val="0"/>
                        </a:spcAft>
                      </a:pPr>
                      <a:r>
                        <a:rPr lang="de-DE" sz="950" dirty="0">
                          <a:effectLst/>
                        </a:rPr>
                        <a:t>VL 4 LP </a:t>
                      </a:r>
                      <a:endParaRPr lang="de-DE" sz="1200" dirty="0">
                        <a:effectLst/>
                      </a:endParaRPr>
                    </a:p>
                    <a:p>
                      <a:pPr algn="ctr">
                        <a:spcAft>
                          <a:spcPts val="0"/>
                        </a:spcAft>
                      </a:pPr>
                      <a:r>
                        <a:rPr lang="de-DE" sz="950" dirty="0">
                          <a:effectLst/>
                        </a:rPr>
                        <a:t>Gesamt 6 LP</a:t>
                      </a:r>
                      <a:endParaRPr lang="de-DE" sz="1200" dirty="0">
                        <a:effectLst/>
                        <a:latin typeface="Times New Roman"/>
                        <a:ea typeface="Times New Roman"/>
                      </a:endParaRPr>
                    </a:p>
                  </a:txBody>
                  <a:tcPr marL="68580" marR="68580" marT="0" marB="0"/>
                </a:tc>
                <a:tc hMerge="1">
                  <a:txBody>
                    <a:bodyPr/>
                    <a:lstStyle/>
                    <a:p>
                      <a:endParaRPr lang="de-DE"/>
                    </a:p>
                  </a:txBody>
                  <a:tcPr/>
                </a:tc>
                <a:tc>
                  <a:txBody>
                    <a:bodyPr/>
                    <a:lstStyle/>
                    <a:p>
                      <a:pPr algn="ctr">
                        <a:spcAft>
                          <a:spcPts val="0"/>
                        </a:spcAft>
                      </a:pPr>
                      <a:r>
                        <a:rPr lang="de-DE" sz="950">
                          <a:effectLst/>
                        </a:rPr>
                        <a:t>15 %</a:t>
                      </a:r>
                      <a:endParaRPr lang="de-DE" sz="120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1251040">
                <a:tc>
                  <a:txBody>
                    <a:bodyPr/>
                    <a:lstStyle/>
                    <a:p>
                      <a:pPr algn="ctr">
                        <a:spcAft>
                          <a:spcPts val="0"/>
                        </a:spcAft>
                      </a:pPr>
                      <a:r>
                        <a:rPr lang="en-US" sz="950">
                          <a:effectLst/>
                        </a:rPr>
                        <a:t>Basismodule Nebenfach </a:t>
                      </a:r>
                      <a:endParaRPr lang="de-DE" sz="1200">
                        <a:effectLst/>
                      </a:endParaRPr>
                    </a:p>
                    <a:p>
                      <a:pPr algn="ctr">
                        <a:spcAft>
                          <a:spcPts val="0"/>
                        </a:spcAft>
                      </a:pPr>
                      <a:r>
                        <a:rPr lang="en-US" sz="950">
                          <a:effectLst/>
                        </a:rPr>
                        <a:t>POL-BA-31a und POL-BA-31b</a:t>
                      </a:r>
                      <a:endParaRPr lang="de-DE" sz="1200">
                        <a:effectLst/>
                      </a:endParaRPr>
                    </a:p>
                    <a:p>
                      <a:pPr algn="ctr">
                        <a:spcAft>
                          <a:spcPts val="0"/>
                        </a:spcAft>
                      </a:pPr>
                      <a:r>
                        <a:rPr lang="en-US" sz="950">
                          <a:effectLst/>
                        </a:rPr>
                        <a:t>20 LP</a:t>
                      </a:r>
                      <a:endParaRPr lang="de-DE" sz="1200">
                        <a:effectLst/>
                        <a:latin typeface="Times New Roman"/>
                        <a:ea typeface="Times New Roman"/>
                      </a:endParaRPr>
                    </a:p>
                  </a:txBody>
                  <a:tcPr marL="68580" marR="68580" marT="0" marB="0" anchor="ctr"/>
                </a:tc>
                <a:tc>
                  <a:txBody>
                    <a:bodyPr/>
                    <a:lstStyle/>
                    <a:p>
                      <a:pPr algn="ctr">
                        <a:spcAft>
                          <a:spcPts val="0"/>
                        </a:spcAft>
                      </a:pPr>
                      <a:r>
                        <a:rPr lang="en-US" sz="950" b="1" dirty="0">
                          <a:effectLst/>
                        </a:rPr>
                        <a:t>BM I </a:t>
                      </a:r>
                      <a:r>
                        <a:rPr lang="en-US" sz="950" b="1" dirty="0" err="1">
                          <a:effectLst/>
                        </a:rPr>
                        <a:t>Nebenfach</a:t>
                      </a:r>
                      <a:endParaRPr lang="de-DE" sz="1200" b="1" dirty="0">
                        <a:effectLst/>
                      </a:endParaRPr>
                    </a:p>
                    <a:p>
                      <a:pPr algn="ctr">
                        <a:spcAft>
                          <a:spcPts val="0"/>
                        </a:spcAft>
                      </a:pPr>
                      <a:r>
                        <a:rPr lang="en-US" sz="950" dirty="0">
                          <a:effectLst/>
                        </a:rPr>
                        <a:t>POL-BA-31a</a:t>
                      </a:r>
                      <a:endParaRPr lang="de-DE" sz="1200" dirty="0">
                        <a:effectLst/>
                      </a:endParaRPr>
                    </a:p>
                    <a:p>
                      <a:pPr algn="ctr">
                        <a:spcAft>
                          <a:spcPts val="0"/>
                        </a:spcAft>
                      </a:pPr>
                      <a:r>
                        <a:rPr lang="de-DE" sz="950" dirty="0" err="1">
                          <a:effectLst/>
                        </a:rPr>
                        <a:t>Polit</a:t>
                      </a:r>
                      <a:r>
                        <a:rPr lang="de-DE" sz="950" dirty="0">
                          <a:effectLst/>
                        </a:rPr>
                        <a:t>. Philosophie und Internat. Politik</a:t>
                      </a:r>
                      <a:endParaRPr lang="de-DE" sz="1200" dirty="0">
                        <a:effectLst/>
                      </a:endParaRPr>
                    </a:p>
                    <a:p>
                      <a:pPr algn="ctr">
                        <a:spcAft>
                          <a:spcPts val="0"/>
                        </a:spcAft>
                      </a:pPr>
                      <a:r>
                        <a:rPr lang="de-DE" sz="950" dirty="0">
                          <a:effectLst/>
                        </a:rPr>
                        <a:t>VL 4 LP + GK 6 LP</a:t>
                      </a:r>
                      <a:endParaRPr lang="de-DE" sz="1200" dirty="0">
                        <a:effectLst/>
                      </a:endParaRPr>
                    </a:p>
                    <a:p>
                      <a:pPr algn="ctr">
                        <a:spcAft>
                          <a:spcPts val="0"/>
                        </a:spcAft>
                      </a:pPr>
                      <a:r>
                        <a:rPr lang="de-DE" sz="950" dirty="0">
                          <a:effectLst/>
                        </a:rPr>
                        <a:t> </a:t>
                      </a:r>
                      <a:endParaRPr lang="de-DE" sz="1200" dirty="0">
                        <a:effectLst/>
                      </a:endParaRPr>
                    </a:p>
                    <a:p>
                      <a:pPr algn="ctr">
                        <a:spcAft>
                          <a:spcPts val="0"/>
                        </a:spcAft>
                      </a:pPr>
                      <a:endParaRPr lang="de-DE" sz="950" dirty="0">
                        <a:effectLst/>
                      </a:endParaRPr>
                    </a:p>
                    <a:p>
                      <a:pPr algn="ctr">
                        <a:spcAft>
                          <a:spcPts val="0"/>
                        </a:spcAft>
                      </a:pPr>
                      <a:r>
                        <a:rPr lang="de-DE" sz="950" dirty="0">
                          <a:effectLst/>
                        </a:rPr>
                        <a:t>Gesamt 10 LP</a:t>
                      </a:r>
                      <a:endParaRPr lang="de-DE" sz="1200" dirty="0">
                        <a:effectLst/>
                        <a:latin typeface="Times New Roman"/>
                        <a:ea typeface="Times New Roman"/>
                      </a:endParaRPr>
                    </a:p>
                  </a:txBody>
                  <a:tcPr marL="68580" marR="68580" marT="0" marB="0"/>
                </a:tc>
                <a:tc>
                  <a:txBody>
                    <a:bodyPr/>
                    <a:lstStyle/>
                    <a:p>
                      <a:pPr algn="ctr">
                        <a:spcAft>
                          <a:spcPts val="0"/>
                        </a:spcAft>
                      </a:pPr>
                      <a:r>
                        <a:rPr lang="de-DE" sz="950" b="1" dirty="0">
                          <a:effectLst/>
                        </a:rPr>
                        <a:t>BM II Nebenfach</a:t>
                      </a:r>
                      <a:endParaRPr lang="de-DE" sz="1200" b="1" dirty="0">
                        <a:effectLst/>
                      </a:endParaRPr>
                    </a:p>
                    <a:p>
                      <a:pPr algn="ctr">
                        <a:spcAft>
                          <a:spcPts val="0"/>
                        </a:spcAft>
                      </a:pPr>
                      <a:r>
                        <a:rPr lang="de-DE" sz="950" dirty="0">
                          <a:effectLst/>
                        </a:rPr>
                        <a:t>POL-BA-31b</a:t>
                      </a:r>
                      <a:endParaRPr lang="de-DE" sz="1200" dirty="0">
                        <a:effectLst/>
                      </a:endParaRPr>
                    </a:p>
                    <a:p>
                      <a:pPr algn="ctr">
                        <a:spcAft>
                          <a:spcPts val="0"/>
                        </a:spcAft>
                      </a:pPr>
                      <a:r>
                        <a:rPr lang="de-DE" sz="950" dirty="0">
                          <a:effectLst/>
                        </a:rPr>
                        <a:t>Westl. Regierungssysteme und </a:t>
                      </a:r>
                      <a:r>
                        <a:rPr lang="de-DE" sz="950" dirty="0" err="1">
                          <a:effectLst/>
                        </a:rPr>
                        <a:t>Polit</a:t>
                      </a:r>
                      <a:r>
                        <a:rPr lang="de-DE" sz="950" dirty="0">
                          <a:effectLst/>
                        </a:rPr>
                        <a:t>. Systeme Mittel- und Osteuropas</a:t>
                      </a:r>
                      <a:endParaRPr lang="de-DE" sz="1200" dirty="0">
                        <a:effectLst/>
                      </a:endParaRPr>
                    </a:p>
                    <a:p>
                      <a:pPr algn="ctr">
                        <a:spcAft>
                          <a:spcPts val="0"/>
                        </a:spcAft>
                      </a:pPr>
                      <a:r>
                        <a:rPr lang="de-DE" sz="950" dirty="0">
                          <a:effectLst/>
                        </a:rPr>
                        <a:t>VL 4 LP + GK 6 LP</a:t>
                      </a:r>
                      <a:endParaRPr lang="de-DE" sz="1200" dirty="0">
                        <a:effectLst/>
                      </a:endParaRPr>
                    </a:p>
                    <a:p>
                      <a:pPr algn="ctr">
                        <a:spcAft>
                          <a:spcPts val="0"/>
                        </a:spcAft>
                      </a:pPr>
                      <a:r>
                        <a:rPr lang="de-DE" sz="950" dirty="0">
                          <a:effectLst/>
                        </a:rPr>
                        <a:t> </a:t>
                      </a:r>
                      <a:endParaRPr lang="de-DE" sz="1200" dirty="0">
                        <a:effectLst/>
                      </a:endParaRPr>
                    </a:p>
                    <a:p>
                      <a:pPr algn="ctr">
                        <a:spcAft>
                          <a:spcPts val="0"/>
                        </a:spcAft>
                      </a:pPr>
                      <a:r>
                        <a:rPr lang="de-DE" sz="950" dirty="0">
                          <a:effectLst/>
                        </a:rPr>
                        <a:t>Gesamt 10 LP</a:t>
                      </a:r>
                      <a:endParaRPr lang="de-DE" sz="1200" dirty="0">
                        <a:effectLst/>
                        <a:latin typeface="Times New Roman"/>
                        <a:ea typeface="Times New Roman"/>
                      </a:endParaRPr>
                    </a:p>
                  </a:txBody>
                  <a:tcPr marL="68580" marR="68580" marT="0" marB="0"/>
                </a:tc>
                <a:tc>
                  <a:txBody>
                    <a:bodyPr/>
                    <a:lstStyle/>
                    <a:p>
                      <a:pPr algn="ctr">
                        <a:spcAft>
                          <a:spcPts val="0"/>
                        </a:spcAft>
                      </a:pPr>
                      <a:r>
                        <a:rPr lang="de-DE" sz="950">
                          <a:effectLst/>
                        </a:rPr>
                        <a:t>70%</a:t>
                      </a:r>
                      <a:endParaRPr lang="de-DE" sz="1200">
                        <a:effectLst/>
                        <a:latin typeface="Times New Roman"/>
                        <a:ea typeface="Times New Roman"/>
                      </a:endParaRPr>
                    </a:p>
                  </a:txBody>
                  <a:tcPr marL="68580" marR="68580" marT="0" marB="0" anchor="ctr"/>
                </a:tc>
                <a:extLst>
                  <a:ext uri="{0D108BD9-81ED-4DB2-BD59-A6C34878D82A}">
                    <a16:rowId xmlns:a16="http://schemas.microsoft.com/office/drawing/2014/main" val="10002"/>
                  </a:ext>
                </a:extLst>
              </a:tr>
              <a:tr h="714880">
                <a:tc>
                  <a:txBody>
                    <a:bodyPr/>
                    <a:lstStyle/>
                    <a:p>
                      <a:pPr algn="ctr">
                        <a:spcAft>
                          <a:spcPts val="0"/>
                        </a:spcAft>
                      </a:pPr>
                      <a:r>
                        <a:rPr lang="de-DE" sz="950" dirty="0">
                          <a:effectLst/>
                        </a:rPr>
                        <a:t>Aufbaumodul </a:t>
                      </a:r>
                    </a:p>
                    <a:p>
                      <a:pPr algn="ctr">
                        <a:spcAft>
                          <a:spcPts val="0"/>
                        </a:spcAft>
                      </a:pPr>
                      <a:r>
                        <a:rPr lang="de-DE" sz="950" dirty="0">
                          <a:effectLst/>
                        </a:rPr>
                        <a:t>POL-BA-21 bis POL-BA-25</a:t>
                      </a:r>
                      <a:endParaRPr lang="de-DE" sz="1200" dirty="0">
                        <a:effectLst/>
                      </a:endParaRPr>
                    </a:p>
                    <a:p>
                      <a:pPr algn="ctr">
                        <a:spcAft>
                          <a:spcPts val="0"/>
                        </a:spcAft>
                      </a:pPr>
                      <a:r>
                        <a:rPr lang="de-DE" sz="950" dirty="0">
                          <a:effectLst/>
                        </a:rPr>
                        <a:t>9 LP</a:t>
                      </a:r>
                      <a:endParaRPr lang="de-DE" sz="1200" dirty="0">
                        <a:effectLst/>
                        <a:latin typeface="Times New Roman"/>
                        <a:ea typeface="Times New Roman"/>
                      </a:endParaRPr>
                    </a:p>
                  </a:txBody>
                  <a:tcPr marL="68580" marR="68580" marT="0" marB="0" anchor="ctr"/>
                </a:tc>
                <a:tc gridSpan="2">
                  <a:txBody>
                    <a:bodyPr/>
                    <a:lstStyle/>
                    <a:p>
                      <a:pPr algn="ctr">
                        <a:spcAft>
                          <a:spcPts val="0"/>
                        </a:spcAft>
                      </a:pPr>
                      <a:r>
                        <a:rPr lang="de-DE" sz="950" b="1" dirty="0">
                          <a:effectLst/>
                        </a:rPr>
                        <a:t>Aufbaumodul</a:t>
                      </a:r>
                      <a:r>
                        <a:rPr lang="de-DE" sz="950" dirty="0">
                          <a:effectLst/>
                        </a:rPr>
                        <a:t> aus einem der 5 Teildisziplinen </a:t>
                      </a:r>
                      <a:endParaRPr lang="de-DE" sz="1200" dirty="0">
                        <a:effectLst/>
                      </a:endParaRPr>
                    </a:p>
                    <a:p>
                      <a:pPr algn="ctr">
                        <a:spcAft>
                          <a:spcPts val="0"/>
                        </a:spcAft>
                      </a:pPr>
                      <a:r>
                        <a:rPr lang="de-DE" sz="950" dirty="0">
                          <a:effectLst/>
                        </a:rPr>
                        <a:t>(POL-BA-21b, 22b, 23b, 24b, 25b)</a:t>
                      </a:r>
                      <a:endParaRPr lang="de-DE" sz="1200" dirty="0">
                        <a:effectLst/>
                      </a:endParaRPr>
                    </a:p>
                    <a:p>
                      <a:pPr algn="ctr">
                        <a:spcAft>
                          <a:spcPts val="0"/>
                        </a:spcAft>
                      </a:pPr>
                      <a:r>
                        <a:rPr lang="de-DE" sz="950" dirty="0">
                          <a:effectLst/>
                        </a:rPr>
                        <a:t>VL 4 LP + 1 ÜB 5 LP</a:t>
                      </a:r>
                      <a:endParaRPr lang="de-DE" sz="1200" dirty="0">
                        <a:effectLst/>
                      </a:endParaRPr>
                    </a:p>
                    <a:p>
                      <a:pPr algn="ctr">
                        <a:spcAft>
                          <a:spcPts val="0"/>
                        </a:spcAft>
                      </a:pPr>
                      <a:r>
                        <a:rPr lang="de-DE" sz="950" dirty="0">
                          <a:effectLst/>
                        </a:rPr>
                        <a:t>Gesamt 9 LP</a:t>
                      </a:r>
                      <a:endParaRPr lang="de-DE" sz="1200" dirty="0">
                        <a:effectLst/>
                        <a:latin typeface="Times New Roman"/>
                        <a:ea typeface="Times New Roman"/>
                      </a:endParaRPr>
                    </a:p>
                  </a:txBody>
                  <a:tcPr marL="68580" marR="68580" marT="0" marB="0"/>
                </a:tc>
                <a:tc hMerge="1">
                  <a:txBody>
                    <a:bodyPr/>
                    <a:lstStyle/>
                    <a:p>
                      <a:endParaRPr lang="de-DE"/>
                    </a:p>
                  </a:txBody>
                  <a:tcPr/>
                </a:tc>
                <a:tc>
                  <a:txBody>
                    <a:bodyPr/>
                    <a:lstStyle/>
                    <a:p>
                      <a:pPr algn="ctr">
                        <a:spcAft>
                          <a:spcPts val="0"/>
                        </a:spcAft>
                      </a:pPr>
                      <a:r>
                        <a:rPr lang="en-US" sz="950">
                          <a:effectLst/>
                        </a:rPr>
                        <a:t>15 %</a:t>
                      </a:r>
                      <a:endParaRPr lang="de-DE" sz="1200">
                        <a:effectLst/>
                        <a:latin typeface="Times New Roman"/>
                        <a:ea typeface="Times New Roman"/>
                      </a:endParaRPr>
                    </a:p>
                  </a:txBody>
                  <a:tcPr marL="68580" marR="68580" marT="0" marB="0" anchor="ctr"/>
                </a:tc>
                <a:extLst>
                  <a:ext uri="{0D108BD9-81ED-4DB2-BD59-A6C34878D82A}">
                    <a16:rowId xmlns:a16="http://schemas.microsoft.com/office/drawing/2014/main" val="10003"/>
                  </a:ext>
                </a:extLst>
              </a:tr>
              <a:tr h="178720">
                <a:tc>
                  <a:txBody>
                    <a:bodyPr/>
                    <a:lstStyle/>
                    <a:p>
                      <a:pPr algn="ctr">
                        <a:spcAft>
                          <a:spcPts val="0"/>
                        </a:spcAft>
                      </a:pPr>
                      <a:r>
                        <a:rPr lang="de-DE" sz="950">
                          <a:effectLst/>
                        </a:rPr>
                        <a:t> </a:t>
                      </a:r>
                      <a:endParaRPr lang="de-DE" sz="1200">
                        <a:effectLst/>
                        <a:latin typeface="Times New Roman"/>
                        <a:ea typeface="Times New Roman"/>
                      </a:endParaRPr>
                    </a:p>
                  </a:txBody>
                  <a:tcPr marL="68580" marR="68580" marT="0" marB="0"/>
                </a:tc>
                <a:tc gridSpan="2">
                  <a:txBody>
                    <a:bodyPr/>
                    <a:lstStyle/>
                    <a:p>
                      <a:pPr algn="ctr">
                        <a:spcAft>
                          <a:spcPts val="0"/>
                        </a:spcAft>
                      </a:pPr>
                      <a:r>
                        <a:rPr lang="de-DE" sz="950">
                          <a:effectLst/>
                        </a:rPr>
                        <a:t>Gesamt Politikwissenschaft 35 LP</a:t>
                      </a:r>
                      <a:endParaRPr lang="de-DE" sz="1200">
                        <a:effectLst/>
                        <a:latin typeface="Times New Roman"/>
                        <a:ea typeface="Times New Roman"/>
                      </a:endParaRPr>
                    </a:p>
                  </a:txBody>
                  <a:tcPr marL="68580" marR="68580" marT="0" marB="0"/>
                </a:tc>
                <a:tc hMerge="1">
                  <a:txBody>
                    <a:bodyPr/>
                    <a:lstStyle/>
                    <a:p>
                      <a:endParaRPr lang="de-DE"/>
                    </a:p>
                  </a:txBody>
                  <a:tcPr/>
                </a:tc>
                <a:tc>
                  <a:txBody>
                    <a:bodyPr/>
                    <a:lstStyle/>
                    <a:p>
                      <a:pPr algn="ctr">
                        <a:spcAft>
                          <a:spcPts val="0"/>
                        </a:spcAft>
                      </a:pPr>
                      <a:r>
                        <a:rPr lang="en-US" sz="950" dirty="0">
                          <a:effectLst/>
                        </a:rPr>
                        <a:t>100 %</a:t>
                      </a:r>
                      <a:endParaRPr lang="de-DE" sz="1200" dirty="0">
                        <a:effectLst/>
                        <a:latin typeface="Times New Roman"/>
                        <a:ea typeface="Times New Roman"/>
                      </a:endParaRPr>
                    </a:p>
                  </a:txBody>
                  <a:tcPr marL="68580" marR="68580" marT="0" marB="0" anchor="ctr"/>
                </a:tc>
                <a:extLst>
                  <a:ext uri="{0D108BD9-81ED-4DB2-BD59-A6C34878D82A}">
                    <a16:rowId xmlns:a16="http://schemas.microsoft.com/office/drawing/2014/main" val="10004"/>
                  </a:ext>
                </a:extLst>
              </a:tr>
            </a:tbl>
          </a:graphicData>
        </a:graphic>
      </p:graphicFrame>
      <p:sp>
        <p:nvSpPr>
          <p:cNvPr id="9" name="Datumsplatzhalter 8"/>
          <p:cNvSpPr>
            <a:spLocks noGrp="1"/>
          </p:cNvSpPr>
          <p:nvPr>
            <p:ph type="dt" sz="half" idx="11"/>
          </p:nvPr>
        </p:nvSpPr>
        <p:spPr/>
        <p:txBody>
          <a:bodyPr/>
          <a:lstStyle/>
          <a:p>
            <a:pPr>
              <a:defRPr/>
            </a:pPr>
            <a:r>
              <a:rPr lang="de-DE" dirty="0"/>
              <a:t>Prof. Dr. Alexander </a:t>
            </a:r>
            <a:r>
              <a:rPr lang="de-DE" dirty="0" err="1"/>
              <a:t>Straßner</a:t>
            </a:r>
            <a:r>
              <a:rPr lang="de-DE" dirty="0"/>
              <a:t>, Institut für Politikwissenschaft</a:t>
            </a:r>
          </a:p>
          <a:p>
            <a:pPr>
              <a:defRPr/>
            </a:pP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theme/theme1.xml><?xml version="1.0" encoding="utf-8"?>
<a:theme xmlns:a="http://schemas.openxmlformats.org/drawingml/2006/main" name="Leere Präsentation">
  <a:themeElements>
    <a:clrScheme name="Leere Präsentation 1">
      <a:dk1>
        <a:srgbClr val="000000"/>
      </a:dk1>
      <a:lt1>
        <a:srgbClr val="FFFFFF"/>
      </a:lt1>
      <a:dk2>
        <a:srgbClr val="000000"/>
      </a:dk2>
      <a:lt2>
        <a:srgbClr val="C6C6C6"/>
      </a:lt2>
      <a:accent1>
        <a:srgbClr val="8E8E8E"/>
      </a:accent1>
      <a:accent2>
        <a:srgbClr val="C6C6C6"/>
      </a:accent2>
      <a:accent3>
        <a:srgbClr val="FFFFFF"/>
      </a:accent3>
      <a:accent4>
        <a:srgbClr val="000000"/>
      </a:accent4>
      <a:accent5>
        <a:srgbClr val="C6C6C6"/>
      </a:accent5>
      <a:accent6>
        <a:srgbClr val="B3B3B3"/>
      </a:accent6>
      <a:hlink>
        <a:srgbClr val="8E8E8E"/>
      </a:hlink>
      <a:folHlink>
        <a:srgbClr val="C6C6C6"/>
      </a:folHlink>
    </a:clrScheme>
    <a:fontScheme name="Leere Präsentation">
      <a:majorFont>
        <a:latin typeface="Frutiger Next LT W1G Bold"/>
        <a:ea typeface=""/>
        <a:cs typeface=""/>
      </a:majorFont>
      <a:minorFont>
        <a:latin typeface="Frutiger Next LT W1G"/>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Leere Präsentation 1">
        <a:dk1>
          <a:srgbClr val="000000"/>
        </a:dk1>
        <a:lt1>
          <a:srgbClr val="FFFFFF"/>
        </a:lt1>
        <a:dk2>
          <a:srgbClr val="000000"/>
        </a:dk2>
        <a:lt2>
          <a:srgbClr val="C6C6C6"/>
        </a:lt2>
        <a:accent1>
          <a:srgbClr val="8E8E8E"/>
        </a:accent1>
        <a:accent2>
          <a:srgbClr val="C6C6C6"/>
        </a:accent2>
        <a:accent3>
          <a:srgbClr val="FFFFFF"/>
        </a:accent3>
        <a:accent4>
          <a:srgbClr val="000000"/>
        </a:accent4>
        <a:accent5>
          <a:srgbClr val="C6C6C6"/>
        </a:accent5>
        <a:accent6>
          <a:srgbClr val="B3B3B3"/>
        </a:accent6>
        <a:hlink>
          <a:srgbClr val="8E8E8E"/>
        </a:hlink>
        <a:folHlink>
          <a:srgbClr val="C6C6C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1920</Words>
  <Application>Microsoft Office PowerPoint</Application>
  <PresentationFormat>Bildschirmpräsentation (4:3)</PresentationFormat>
  <Paragraphs>314</Paragraphs>
  <Slides>13</Slides>
  <Notes>2</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13</vt:i4>
      </vt:variant>
    </vt:vector>
  </HeadingPairs>
  <TitlesOfParts>
    <vt:vector size="22" baseType="lpstr">
      <vt:lpstr>Arial</vt:lpstr>
      <vt:lpstr>Calibri</vt:lpstr>
      <vt:lpstr>Frutiger Next LT W1G</vt:lpstr>
      <vt:lpstr>Frutiger Next LT W1G Bold</vt:lpstr>
      <vt:lpstr>Symbol</vt:lpstr>
      <vt:lpstr>Times</vt:lpstr>
      <vt:lpstr>Times New Roman</vt:lpstr>
      <vt:lpstr>Wingdings</vt:lpstr>
      <vt:lpstr>Leere Präsentation</vt:lpstr>
      <vt:lpstr>Das Institut für Politikwissenschaft der Universität Regensburg heißt Sie herzlich Willkommen zur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Mögliche Berufsfelder </vt:lpstr>
      <vt:lpstr>  Im ersten Semester unbedingt beachten: </vt:lpstr>
    </vt:vector>
  </TitlesOfParts>
  <Company>뿿</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iMac G5</dc:creator>
  <cp:lastModifiedBy>Raphael Richter</cp:lastModifiedBy>
  <cp:revision>213</cp:revision>
  <cp:lastPrinted>2019-10-01T11:29:05Z</cp:lastPrinted>
  <dcterms:created xsi:type="dcterms:W3CDTF">2009-06-19T14:00:58Z</dcterms:created>
  <dcterms:modified xsi:type="dcterms:W3CDTF">2025-04-09T11:36:14Z</dcterms:modified>
</cp:coreProperties>
</file>